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3.xml" ContentType="application/vnd.openxmlformats-officedocument.theme+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comments/comment1.xml" ContentType="application/vnd.openxmlformats-officedocument.presentationml.comment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 id="2147483674" r:id="rId3"/>
    <p:sldMasterId id="2147483687" r:id="rId4"/>
  </p:sldMasterIdLst>
  <p:notesMasterIdLst>
    <p:notesMasterId r:id="rId32"/>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Lst>
  <p:sldSz cx="12190413" cy="6858000"/>
  <p:notesSz cx="6669088" cy="9926638"/>
  <p:defaultText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van Garcia" initials="IG" lastIdx="1" clrIdx="0"/>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5" d="100"/>
          <a:sy n="75" d="100"/>
        </p:scale>
        <p:origin x="516" y="7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presProps" Target="pres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viewProps" Target="viewProps.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6-11-07T12:45:39.814" idx="1">
    <p:pos x="0" y="0"/>
    <p:tex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68" name="PlaceHolder 1"/>
          <p:cNvSpPr>
            <a:spLocks noGrp="1"/>
          </p:cNvSpPr>
          <p:nvPr>
            <p:ph type="body"/>
          </p:nvPr>
        </p:nvSpPr>
        <p:spPr>
          <a:xfrm>
            <a:off x="777240" y="4777560"/>
            <a:ext cx="6217560" cy="4525920"/>
          </a:xfrm>
          <a:prstGeom prst="rect">
            <a:avLst/>
          </a:prstGeom>
        </p:spPr>
        <p:txBody>
          <a:bodyPr lIns="0" tIns="0" rIns="0" bIns="0"/>
          <a:lstStyle/>
          <a:p>
            <a:r>
              <a:rPr lang="es-MX" sz="2000" b="0" strike="noStrike" spc="-1">
                <a:solidFill>
                  <a:srgbClr val="000000"/>
                </a:solidFill>
                <a:uFill>
                  <a:solidFill>
                    <a:srgbClr val="FFFFFF"/>
                  </a:solidFill>
                </a:uFill>
                <a:latin typeface="Arial"/>
              </a:rPr>
              <a:t>Pulse para editar el formato de las notas</a:t>
            </a:r>
          </a:p>
        </p:txBody>
      </p:sp>
      <p:sp>
        <p:nvSpPr>
          <p:cNvPr id="169" name="PlaceHolder 2"/>
          <p:cNvSpPr>
            <a:spLocks noGrp="1"/>
          </p:cNvSpPr>
          <p:nvPr>
            <p:ph type="hdr"/>
          </p:nvPr>
        </p:nvSpPr>
        <p:spPr>
          <a:xfrm>
            <a:off x="0" y="0"/>
            <a:ext cx="3372840" cy="502560"/>
          </a:xfrm>
          <a:prstGeom prst="rect">
            <a:avLst/>
          </a:prstGeom>
        </p:spPr>
        <p:txBody>
          <a:bodyPr lIns="0" tIns="0" rIns="0" bIns="0"/>
          <a:lstStyle/>
          <a:p>
            <a:r>
              <a:rPr lang="es-MX" sz="1400" b="0" strike="noStrike" spc="-1">
                <a:solidFill>
                  <a:srgbClr val="000000"/>
                </a:solidFill>
                <a:uFill>
                  <a:solidFill>
                    <a:srgbClr val="FFFFFF"/>
                  </a:solidFill>
                </a:uFill>
                <a:latin typeface="Times New Roman"/>
              </a:rPr>
              <a:t>&lt;cabecera&gt;</a:t>
            </a:r>
          </a:p>
        </p:txBody>
      </p:sp>
      <p:sp>
        <p:nvSpPr>
          <p:cNvPr id="170" name="PlaceHolder 3"/>
          <p:cNvSpPr>
            <a:spLocks noGrp="1"/>
          </p:cNvSpPr>
          <p:nvPr>
            <p:ph type="dt"/>
          </p:nvPr>
        </p:nvSpPr>
        <p:spPr>
          <a:xfrm>
            <a:off x="4399200" y="0"/>
            <a:ext cx="3372840" cy="502560"/>
          </a:xfrm>
          <a:prstGeom prst="rect">
            <a:avLst/>
          </a:prstGeom>
        </p:spPr>
        <p:txBody>
          <a:bodyPr lIns="0" tIns="0" rIns="0" bIns="0"/>
          <a:lstStyle/>
          <a:p>
            <a:pPr algn="r"/>
            <a:r>
              <a:rPr lang="es-MX" sz="1400" b="0" strike="noStrike" spc="-1">
                <a:solidFill>
                  <a:srgbClr val="000000"/>
                </a:solidFill>
                <a:uFill>
                  <a:solidFill>
                    <a:srgbClr val="FFFFFF"/>
                  </a:solidFill>
                </a:uFill>
                <a:latin typeface="Times New Roman"/>
              </a:rPr>
              <a:t>&lt;fecha/hora&gt;</a:t>
            </a:r>
          </a:p>
        </p:txBody>
      </p:sp>
      <p:sp>
        <p:nvSpPr>
          <p:cNvPr id="171" name="PlaceHolder 4"/>
          <p:cNvSpPr>
            <a:spLocks noGrp="1"/>
          </p:cNvSpPr>
          <p:nvPr>
            <p:ph type="ftr"/>
          </p:nvPr>
        </p:nvSpPr>
        <p:spPr>
          <a:xfrm>
            <a:off x="0" y="9555480"/>
            <a:ext cx="3372840" cy="502560"/>
          </a:xfrm>
          <a:prstGeom prst="rect">
            <a:avLst/>
          </a:prstGeom>
        </p:spPr>
        <p:txBody>
          <a:bodyPr lIns="0" tIns="0" rIns="0" bIns="0" anchor="b"/>
          <a:lstStyle/>
          <a:p>
            <a:r>
              <a:rPr lang="es-MX" sz="1400" b="0" strike="noStrike" spc="-1">
                <a:solidFill>
                  <a:srgbClr val="000000"/>
                </a:solidFill>
                <a:uFill>
                  <a:solidFill>
                    <a:srgbClr val="FFFFFF"/>
                  </a:solidFill>
                </a:uFill>
                <a:latin typeface="Times New Roman"/>
              </a:rPr>
              <a:t>&lt;pie de página&gt;</a:t>
            </a:r>
          </a:p>
        </p:txBody>
      </p:sp>
      <p:sp>
        <p:nvSpPr>
          <p:cNvPr id="172" name="PlaceHolder 5"/>
          <p:cNvSpPr>
            <a:spLocks noGrp="1"/>
          </p:cNvSpPr>
          <p:nvPr>
            <p:ph type="sldNum"/>
          </p:nvPr>
        </p:nvSpPr>
        <p:spPr>
          <a:xfrm>
            <a:off x="4399200" y="9555480"/>
            <a:ext cx="3372840" cy="502560"/>
          </a:xfrm>
          <a:prstGeom prst="rect">
            <a:avLst/>
          </a:prstGeom>
        </p:spPr>
        <p:txBody>
          <a:bodyPr lIns="0" tIns="0" rIns="0" bIns="0" anchor="b"/>
          <a:lstStyle/>
          <a:p>
            <a:pPr algn="r"/>
            <a:fld id="{95BF0ADE-B615-4DDA-AC0F-B6C62D55514B}" type="slidenum">
              <a:rPr lang="es-MX" sz="1400" b="0" strike="noStrike" spc="-1">
                <a:solidFill>
                  <a:srgbClr val="000000"/>
                </a:solidFill>
                <a:uFill>
                  <a:solidFill>
                    <a:srgbClr val="FFFFFF"/>
                  </a:solidFill>
                </a:uFill>
                <a:latin typeface="Times New Roman"/>
              </a:rPr>
              <a:t>‹Nº›</a:t>
            </a:fld>
            <a:endParaRPr lang="es-MX"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2664626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3" name="PlaceHolder 1"/>
          <p:cNvSpPr>
            <a:spLocks noGrp="1"/>
          </p:cNvSpPr>
          <p:nvPr>
            <p:ph type="body"/>
          </p:nvPr>
        </p:nvSpPr>
        <p:spPr>
          <a:xfrm>
            <a:off x="667080" y="4715280"/>
            <a:ext cx="5334840" cy="4466520"/>
          </a:xfrm>
          <a:prstGeom prst="rect">
            <a:avLst/>
          </a:prstGeom>
        </p:spPr>
        <p:txBody>
          <a:bodyPr/>
          <a:lstStyle/>
          <a:p>
            <a:r>
              <a:rPr lang="es-MX" sz="2000" b="0" strike="noStrike" spc="-1">
                <a:solidFill>
                  <a:srgbClr val="000000"/>
                </a:solidFill>
                <a:uFill>
                  <a:solidFill>
                    <a:srgbClr val="FFFFFF"/>
                  </a:solidFill>
                </a:uFill>
                <a:latin typeface="Arial"/>
              </a:rPr>
              <a:t>Esta es la metodología que se explica en el capítulo 3 de la tesis para poder implantar el sistema CRM en la empresa.</a:t>
            </a:r>
          </a:p>
        </p:txBody>
      </p:sp>
      <p:sp>
        <p:nvSpPr>
          <p:cNvPr id="744" name="TextShape 2"/>
          <p:cNvSpPr txBox="1"/>
          <p:nvPr/>
        </p:nvSpPr>
        <p:spPr>
          <a:xfrm>
            <a:off x="3777480" y="9428760"/>
            <a:ext cx="2889720" cy="496080"/>
          </a:xfrm>
          <a:prstGeom prst="rect">
            <a:avLst/>
          </a:prstGeom>
          <a:noFill/>
          <a:ln>
            <a:noFill/>
          </a:ln>
        </p:spPr>
        <p:txBody>
          <a:bodyPr anchor="b"/>
          <a:lstStyle/>
          <a:p>
            <a:pPr algn="r">
              <a:lnSpc>
                <a:spcPct val="100000"/>
              </a:lnSpc>
            </a:pPr>
            <a:fld id="{87D4C256-C049-4C50-9D98-B46F0AB17B35}" type="slidenum">
              <a:rPr lang="es-MX" sz="1200" b="0" strike="noStrike" spc="-1">
                <a:solidFill>
                  <a:srgbClr val="000000"/>
                </a:solidFill>
                <a:uFill>
                  <a:solidFill>
                    <a:srgbClr val="FFFFFF"/>
                  </a:solidFill>
                </a:uFill>
                <a:latin typeface="+mn-lt"/>
                <a:ea typeface="+mn-ea"/>
              </a:rPr>
              <a:t>18</a:t>
            </a:fld>
            <a:endParaRPr lang="es-MX"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6003416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5" name="PlaceHolder 1"/>
          <p:cNvSpPr>
            <a:spLocks noGrp="1"/>
          </p:cNvSpPr>
          <p:nvPr>
            <p:ph type="body"/>
          </p:nvPr>
        </p:nvSpPr>
        <p:spPr>
          <a:xfrm>
            <a:off x="667080" y="4715280"/>
            <a:ext cx="5334840" cy="4466520"/>
          </a:xfrm>
          <a:prstGeom prst="rect">
            <a:avLst/>
          </a:prstGeom>
        </p:spPr>
        <p:txBody>
          <a:bodyPr/>
          <a:lstStyle/>
          <a:p>
            <a:r>
              <a:rPr lang="es-MX" sz="2000" b="0" strike="noStrike" spc="-1">
                <a:solidFill>
                  <a:srgbClr val="000000"/>
                </a:solidFill>
                <a:uFill>
                  <a:solidFill>
                    <a:srgbClr val="FFFFFF"/>
                  </a:solidFill>
                </a:uFill>
                <a:latin typeface="Arial"/>
              </a:rPr>
              <a:t>Esta es la definición del caso de estudio.</a:t>
            </a:r>
          </a:p>
        </p:txBody>
      </p:sp>
      <p:sp>
        <p:nvSpPr>
          <p:cNvPr id="746" name="TextShape 2"/>
          <p:cNvSpPr txBox="1"/>
          <p:nvPr/>
        </p:nvSpPr>
        <p:spPr>
          <a:xfrm>
            <a:off x="3777480" y="9428760"/>
            <a:ext cx="2889720" cy="496080"/>
          </a:xfrm>
          <a:prstGeom prst="rect">
            <a:avLst/>
          </a:prstGeom>
          <a:noFill/>
          <a:ln>
            <a:noFill/>
          </a:ln>
        </p:spPr>
        <p:txBody>
          <a:bodyPr anchor="b"/>
          <a:lstStyle/>
          <a:p>
            <a:pPr algn="r">
              <a:lnSpc>
                <a:spcPct val="100000"/>
              </a:lnSpc>
            </a:pPr>
            <a:fld id="{3C8D491F-8048-492F-9125-A175EFDAC92D}" type="slidenum">
              <a:rPr lang="es-MX" sz="1200" b="0" strike="noStrike" spc="-1">
                <a:solidFill>
                  <a:srgbClr val="000000"/>
                </a:solidFill>
                <a:uFill>
                  <a:solidFill>
                    <a:srgbClr val="FFFFFF"/>
                  </a:solidFill>
                </a:uFill>
                <a:latin typeface="+mn-lt"/>
                <a:ea typeface="+mn-ea"/>
              </a:rPr>
              <a:t>19</a:t>
            </a:fld>
            <a:endParaRPr lang="es-MX"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01831918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 name="PlaceHolder 1"/>
          <p:cNvSpPr>
            <a:spLocks noGrp="1"/>
          </p:cNvSpPr>
          <p:nvPr>
            <p:ph type="body"/>
          </p:nvPr>
        </p:nvSpPr>
        <p:spPr>
          <a:xfrm>
            <a:off x="667080" y="4715280"/>
            <a:ext cx="5334840" cy="4466520"/>
          </a:xfrm>
          <a:prstGeom prst="rect">
            <a:avLst/>
          </a:prstGeom>
        </p:spPr>
        <p:txBody>
          <a:bodyPr/>
          <a:lstStyle/>
          <a:p>
            <a:r>
              <a:rPr lang="es-MX" sz="2000" b="0" strike="noStrike" spc="-1">
                <a:solidFill>
                  <a:srgbClr val="000000"/>
                </a:solidFill>
                <a:uFill>
                  <a:solidFill>
                    <a:srgbClr val="FFFFFF"/>
                  </a:solidFill>
                </a:uFill>
                <a:latin typeface="Arial"/>
              </a:rPr>
              <a:t>Con esta diapositiva explicas qué se hizo en el caso de estudio.</a:t>
            </a:r>
          </a:p>
        </p:txBody>
      </p:sp>
      <p:sp>
        <p:nvSpPr>
          <p:cNvPr id="748" name="TextShape 2"/>
          <p:cNvSpPr txBox="1"/>
          <p:nvPr/>
        </p:nvSpPr>
        <p:spPr>
          <a:xfrm>
            <a:off x="3777480" y="9428760"/>
            <a:ext cx="2889720" cy="496080"/>
          </a:xfrm>
          <a:prstGeom prst="rect">
            <a:avLst/>
          </a:prstGeom>
          <a:noFill/>
          <a:ln>
            <a:noFill/>
          </a:ln>
        </p:spPr>
        <p:txBody>
          <a:bodyPr anchor="b"/>
          <a:lstStyle/>
          <a:p>
            <a:pPr algn="r">
              <a:lnSpc>
                <a:spcPct val="100000"/>
              </a:lnSpc>
            </a:pPr>
            <a:fld id="{A8C47D25-9BA2-44A9-BAE3-41B6B398B53A}" type="slidenum">
              <a:rPr lang="es-MX" sz="1200" b="0" strike="noStrike" spc="-1">
                <a:solidFill>
                  <a:srgbClr val="000000"/>
                </a:solidFill>
                <a:uFill>
                  <a:solidFill>
                    <a:srgbClr val="FFFFFF"/>
                  </a:solidFill>
                </a:uFill>
                <a:latin typeface="+mn-lt"/>
                <a:ea typeface="+mn-ea"/>
              </a:rPr>
              <a:t>20</a:t>
            </a:fld>
            <a:endParaRPr lang="es-MX"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238275095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9" name="PlaceHolder 1"/>
          <p:cNvSpPr>
            <a:spLocks noGrp="1"/>
          </p:cNvSpPr>
          <p:nvPr>
            <p:ph type="body"/>
          </p:nvPr>
        </p:nvSpPr>
        <p:spPr>
          <a:xfrm>
            <a:off x="667080" y="4715280"/>
            <a:ext cx="5334840" cy="4466520"/>
          </a:xfrm>
          <a:prstGeom prst="rect">
            <a:avLst/>
          </a:prstGeom>
        </p:spPr>
        <p:txBody>
          <a:bodyPr/>
          <a:lstStyle/>
          <a:p>
            <a:r>
              <a:rPr lang="es-MX" sz="2000" b="0" strike="noStrike" spc="-1">
                <a:solidFill>
                  <a:srgbClr val="000000"/>
                </a:solidFill>
                <a:uFill>
                  <a:solidFill>
                    <a:srgbClr val="FFFFFF"/>
                  </a:solidFill>
                </a:uFill>
                <a:latin typeface="Arial"/>
              </a:rPr>
              <a:t>Aquí explicas que datos de productividad como tal no había, por eso se incluyeron cuatro variables más: trabajos cancelados, trabajos entregados a destiempo, ventas por promoción, y satisfacción del cliente, con el objetivo de determinar la productividad anterior a NovaCRM.</a:t>
            </a:r>
          </a:p>
        </p:txBody>
      </p:sp>
      <p:sp>
        <p:nvSpPr>
          <p:cNvPr id="750" name="TextShape 2"/>
          <p:cNvSpPr txBox="1"/>
          <p:nvPr/>
        </p:nvSpPr>
        <p:spPr>
          <a:xfrm>
            <a:off x="3777480" y="9428760"/>
            <a:ext cx="2889720" cy="496080"/>
          </a:xfrm>
          <a:prstGeom prst="rect">
            <a:avLst/>
          </a:prstGeom>
          <a:noFill/>
          <a:ln>
            <a:noFill/>
          </a:ln>
        </p:spPr>
        <p:txBody>
          <a:bodyPr anchor="b"/>
          <a:lstStyle/>
          <a:p>
            <a:pPr algn="r">
              <a:lnSpc>
                <a:spcPct val="100000"/>
              </a:lnSpc>
            </a:pPr>
            <a:fld id="{CC4A370E-6041-41B4-AA78-3DB97791DA15}" type="slidenum">
              <a:rPr lang="es-MX" sz="1200" b="0" strike="noStrike" spc="-1">
                <a:solidFill>
                  <a:srgbClr val="000000"/>
                </a:solidFill>
                <a:uFill>
                  <a:solidFill>
                    <a:srgbClr val="FFFFFF"/>
                  </a:solidFill>
                </a:uFill>
                <a:latin typeface="+mn-lt"/>
                <a:ea typeface="+mn-ea"/>
              </a:rPr>
              <a:t>21</a:t>
            </a:fld>
            <a:endParaRPr lang="es-MX"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1962566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1" name="PlaceHolder 1"/>
          <p:cNvSpPr>
            <a:spLocks noGrp="1"/>
          </p:cNvSpPr>
          <p:nvPr>
            <p:ph type="body"/>
          </p:nvPr>
        </p:nvSpPr>
        <p:spPr>
          <a:xfrm>
            <a:off x="667080" y="4715280"/>
            <a:ext cx="5334840" cy="4466520"/>
          </a:xfrm>
          <a:prstGeom prst="rect">
            <a:avLst/>
          </a:prstGeom>
        </p:spPr>
        <p:txBody>
          <a:bodyPr/>
          <a:lstStyle/>
          <a:p>
            <a:r>
              <a:rPr lang="es-MX" sz="2000" b="0" strike="noStrike" spc="-1">
                <a:solidFill>
                  <a:srgbClr val="000000"/>
                </a:solidFill>
                <a:uFill>
                  <a:solidFill>
                    <a:srgbClr val="FFFFFF"/>
                  </a:solidFill>
                </a:uFill>
                <a:latin typeface="Arial"/>
              </a:rPr>
              <a:t>Aquí explicas que datos de productividad como tal no había, por eso se incluyeron cuatro variables más: trabajos cancelados, trabajos entregados a destiempo, ventas por promoción, y satisfacción del cliente, con el objetivo de determinar la productividad anterior a NovaCRM.</a:t>
            </a:r>
          </a:p>
        </p:txBody>
      </p:sp>
      <p:sp>
        <p:nvSpPr>
          <p:cNvPr id="752" name="TextShape 2"/>
          <p:cNvSpPr txBox="1"/>
          <p:nvPr/>
        </p:nvSpPr>
        <p:spPr>
          <a:xfrm>
            <a:off x="3777480" y="9428760"/>
            <a:ext cx="2889720" cy="496080"/>
          </a:xfrm>
          <a:prstGeom prst="rect">
            <a:avLst/>
          </a:prstGeom>
          <a:noFill/>
          <a:ln>
            <a:noFill/>
          </a:ln>
        </p:spPr>
        <p:txBody>
          <a:bodyPr anchor="b"/>
          <a:lstStyle/>
          <a:p>
            <a:pPr algn="r">
              <a:lnSpc>
                <a:spcPct val="100000"/>
              </a:lnSpc>
            </a:pPr>
            <a:fld id="{623BB44E-C61E-4809-BC08-D1EDF69B77E6}" type="slidenum">
              <a:rPr lang="es-MX" sz="1200" b="0" strike="noStrike" spc="-1">
                <a:solidFill>
                  <a:srgbClr val="000000"/>
                </a:solidFill>
                <a:uFill>
                  <a:solidFill>
                    <a:srgbClr val="FFFFFF"/>
                  </a:solidFill>
                </a:uFill>
                <a:latin typeface="+mn-lt"/>
                <a:ea typeface="+mn-ea"/>
              </a:rPr>
              <a:t>22</a:t>
            </a:fld>
            <a:endParaRPr lang="es-MX" sz="1400" b="0" strike="noStrike" spc="-1">
              <a:solidFill>
                <a:srgbClr val="000000"/>
              </a:solidFill>
              <a:uFill>
                <a:solidFill>
                  <a:srgbClr val="FFFFFF"/>
                </a:solidFill>
              </a:uFill>
              <a:latin typeface="Times New Roman"/>
            </a:endParaRPr>
          </a:p>
        </p:txBody>
      </p:sp>
    </p:spTree>
    <p:extLst>
      <p:ext uri="{BB962C8B-B14F-4D97-AF65-F5344CB8AC3E}">
        <p14:creationId xmlns:p14="http://schemas.microsoft.com/office/powerpoint/2010/main" val="418798637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7"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28" name="PlaceHolder 2"/>
          <p:cNvSpPr>
            <a:spLocks noGrp="1"/>
          </p:cNvSpPr>
          <p:nvPr>
            <p:ph type="body"/>
          </p:nvPr>
        </p:nvSpPr>
        <p:spPr>
          <a:xfrm>
            <a:off x="609480" y="160452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29" name="PlaceHolder 3"/>
          <p:cNvSpPr>
            <a:spLocks noGrp="1"/>
          </p:cNvSpPr>
          <p:nvPr>
            <p:ph type="body"/>
          </p:nvPr>
        </p:nvSpPr>
        <p:spPr>
          <a:xfrm>
            <a:off x="609480" y="368208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30"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31"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32"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33" name="PlaceHolder 4"/>
          <p:cNvSpPr>
            <a:spLocks noGrp="1"/>
          </p:cNvSpPr>
          <p:nvPr>
            <p:ph type="body"/>
          </p:nvPr>
        </p:nvSpPr>
        <p:spPr>
          <a:xfrm>
            <a:off x="623124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34" name="PlaceHolder 5"/>
          <p:cNvSpPr>
            <a:spLocks noGrp="1"/>
          </p:cNvSpPr>
          <p:nvPr>
            <p:ph type="body"/>
          </p:nvPr>
        </p:nvSpPr>
        <p:spPr>
          <a:xfrm>
            <a:off x="60948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5"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36" name="PlaceHolder 2"/>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37" name="PlaceHolder 3"/>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pic>
        <p:nvPicPr>
          <p:cNvPr id="38" name="Imagen 37"/>
          <p:cNvPicPr/>
          <p:nvPr/>
        </p:nvPicPr>
        <p:blipFill>
          <a:blip r:embed="rId2"/>
          <a:stretch/>
        </p:blipFill>
        <p:spPr>
          <a:xfrm>
            <a:off x="3602520" y="1604160"/>
            <a:ext cx="4984200" cy="3976920"/>
          </a:xfrm>
          <a:prstGeom prst="rect">
            <a:avLst/>
          </a:prstGeom>
          <a:ln>
            <a:noFill/>
          </a:ln>
        </p:spPr>
      </p:pic>
      <p:pic>
        <p:nvPicPr>
          <p:cNvPr id="39" name="Imagen 38"/>
          <p:cNvPicPr/>
          <p:nvPr/>
        </p:nvPicPr>
        <p:blipFill>
          <a:blip r:embed="rId2"/>
          <a:stretch/>
        </p:blipFill>
        <p:spPr>
          <a:xfrm>
            <a:off x="3602520" y="1604160"/>
            <a:ext cx="4984200" cy="3976920"/>
          </a:xfrm>
          <a:prstGeom prst="rect">
            <a:avLst/>
          </a:prstGeom>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50"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51" name="PlaceHolder 2"/>
          <p:cNvSpPr>
            <a:spLocks noGrp="1"/>
          </p:cNvSpPr>
          <p:nvPr>
            <p:ph type="subTitle"/>
          </p:nvPr>
        </p:nvSpPr>
        <p:spPr>
          <a:xfrm>
            <a:off x="609480" y="1604520"/>
            <a:ext cx="10970640" cy="3976920"/>
          </a:xfrm>
          <a:prstGeom prst="rect">
            <a:avLst/>
          </a:prstGeom>
        </p:spPr>
        <p:txBody>
          <a:bodyPr lIns="0" tIns="0" rIns="0" bIns="0" anchor="ctr"/>
          <a:lstStyle/>
          <a:p>
            <a:pPr algn="ctr"/>
            <a:endParaRPr lang="es-MX"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52"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53" name="PlaceHolder 2"/>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54"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55" name="PlaceHolder 2"/>
          <p:cNvSpPr>
            <a:spLocks noGrp="1"/>
          </p:cNvSpPr>
          <p:nvPr>
            <p:ph type="body"/>
          </p:nvPr>
        </p:nvSpPr>
        <p:spPr>
          <a:xfrm>
            <a:off x="60948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56" name="PlaceHolder 3"/>
          <p:cNvSpPr>
            <a:spLocks noGrp="1"/>
          </p:cNvSpPr>
          <p:nvPr>
            <p:ph type="body"/>
          </p:nvPr>
        </p:nvSpPr>
        <p:spPr>
          <a:xfrm>
            <a:off x="623124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58" name="PlaceHolder 1"/>
          <p:cNvSpPr>
            <a:spLocks noGrp="1"/>
          </p:cNvSpPr>
          <p:nvPr>
            <p:ph type="subTitle"/>
          </p:nvPr>
        </p:nvSpPr>
        <p:spPr>
          <a:xfrm>
            <a:off x="609480" y="273600"/>
            <a:ext cx="10970640" cy="5307840"/>
          </a:xfrm>
          <a:prstGeom prst="rect">
            <a:avLst/>
          </a:prstGeom>
        </p:spPr>
        <p:txBody>
          <a:bodyPr lIns="0" tIns="0" rIns="0" bIns="0" anchor="ctr"/>
          <a:lstStyle/>
          <a:p>
            <a:pPr algn="ctr"/>
            <a:endParaRPr lang="es-MX"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59"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60"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61" name="PlaceHolder 3"/>
          <p:cNvSpPr>
            <a:spLocks noGrp="1"/>
          </p:cNvSpPr>
          <p:nvPr>
            <p:ph type="body"/>
          </p:nvPr>
        </p:nvSpPr>
        <p:spPr>
          <a:xfrm>
            <a:off x="60948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62" name="PlaceHolder 4"/>
          <p:cNvSpPr>
            <a:spLocks noGrp="1"/>
          </p:cNvSpPr>
          <p:nvPr>
            <p:ph type="body"/>
          </p:nvPr>
        </p:nvSpPr>
        <p:spPr>
          <a:xfrm>
            <a:off x="623124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7" name="PlaceHolder 2"/>
          <p:cNvSpPr>
            <a:spLocks noGrp="1"/>
          </p:cNvSpPr>
          <p:nvPr>
            <p:ph type="subTitle"/>
          </p:nvPr>
        </p:nvSpPr>
        <p:spPr>
          <a:xfrm>
            <a:off x="609480" y="1604520"/>
            <a:ext cx="10970640" cy="3976920"/>
          </a:xfrm>
          <a:prstGeom prst="rect">
            <a:avLst/>
          </a:prstGeom>
        </p:spPr>
        <p:txBody>
          <a:bodyPr lIns="0" tIns="0" rIns="0" bIns="0" anchor="ctr"/>
          <a:lstStyle/>
          <a:p>
            <a:pPr algn="ctr"/>
            <a:endParaRPr lang="es-MX"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63"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64" name="PlaceHolder 2"/>
          <p:cNvSpPr>
            <a:spLocks noGrp="1"/>
          </p:cNvSpPr>
          <p:nvPr>
            <p:ph type="body"/>
          </p:nvPr>
        </p:nvSpPr>
        <p:spPr>
          <a:xfrm>
            <a:off x="60948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65"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66" name="PlaceHolder 4"/>
          <p:cNvSpPr>
            <a:spLocks noGrp="1"/>
          </p:cNvSpPr>
          <p:nvPr>
            <p:ph type="body"/>
          </p:nvPr>
        </p:nvSpPr>
        <p:spPr>
          <a:xfrm>
            <a:off x="623124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67"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68"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69"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70" name="PlaceHolder 4"/>
          <p:cNvSpPr>
            <a:spLocks noGrp="1"/>
          </p:cNvSpPr>
          <p:nvPr>
            <p:ph type="body"/>
          </p:nvPr>
        </p:nvSpPr>
        <p:spPr>
          <a:xfrm>
            <a:off x="609480" y="368208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71"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72" name="PlaceHolder 2"/>
          <p:cNvSpPr>
            <a:spLocks noGrp="1"/>
          </p:cNvSpPr>
          <p:nvPr>
            <p:ph type="body"/>
          </p:nvPr>
        </p:nvSpPr>
        <p:spPr>
          <a:xfrm>
            <a:off x="609480" y="160452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73" name="PlaceHolder 3"/>
          <p:cNvSpPr>
            <a:spLocks noGrp="1"/>
          </p:cNvSpPr>
          <p:nvPr>
            <p:ph type="body"/>
          </p:nvPr>
        </p:nvSpPr>
        <p:spPr>
          <a:xfrm>
            <a:off x="609480" y="368208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74"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75"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76"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77" name="PlaceHolder 4"/>
          <p:cNvSpPr>
            <a:spLocks noGrp="1"/>
          </p:cNvSpPr>
          <p:nvPr>
            <p:ph type="body"/>
          </p:nvPr>
        </p:nvSpPr>
        <p:spPr>
          <a:xfrm>
            <a:off x="623124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78" name="PlaceHolder 5"/>
          <p:cNvSpPr>
            <a:spLocks noGrp="1"/>
          </p:cNvSpPr>
          <p:nvPr>
            <p:ph type="body"/>
          </p:nvPr>
        </p:nvSpPr>
        <p:spPr>
          <a:xfrm>
            <a:off x="60948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79"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80" name="PlaceHolder 2"/>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81" name="PlaceHolder 3"/>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pic>
        <p:nvPicPr>
          <p:cNvPr id="82" name="Imagen 81"/>
          <p:cNvPicPr/>
          <p:nvPr/>
        </p:nvPicPr>
        <p:blipFill>
          <a:blip r:embed="rId2"/>
          <a:stretch/>
        </p:blipFill>
        <p:spPr>
          <a:xfrm>
            <a:off x="3602520" y="1604160"/>
            <a:ext cx="4984200" cy="3976920"/>
          </a:xfrm>
          <a:prstGeom prst="rect">
            <a:avLst/>
          </a:prstGeom>
          <a:ln>
            <a:noFill/>
          </a:ln>
        </p:spPr>
      </p:pic>
      <p:pic>
        <p:nvPicPr>
          <p:cNvPr id="83" name="Imagen 82"/>
          <p:cNvPicPr/>
          <p:nvPr/>
        </p:nvPicPr>
        <p:blipFill>
          <a:blip r:embed="rId2"/>
          <a:stretch/>
        </p:blipFill>
        <p:spPr>
          <a:xfrm>
            <a:off x="3602520" y="1604160"/>
            <a:ext cx="4984200" cy="3976920"/>
          </a:xfrm>
          <a:prstGeom prst="rect">
            <a:avLst/>
          </a:prstGeom>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94"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95" name="PlaceHolder 2"/>
          <p:cNvSpPr>
            <a:spLocks noGrp="1"/>
          </p:cNvSpPr>
          <p:nvPr>
            <p:ph type="subTitle"/>
          </p:nvPr>
        </p:nvSpPr>
        <p:spPr>
          <a:xfrm>
            <a:off x="609480" y="1604520"/>
            <a:ext cx="10970640" cy="3976920"/>
          </a:xfrm>
          <a:prstGeom prst="rect">
            <a:avLst/>
          </a:prstGeom>
        </p:spPr>
        <p:txBody>
          <a:bodyPr lIns="0" tIns="0" rIns="0" bIns="0" anchor="ctr"/>
          <a:lstStyle/>
          <a:p>
            <a:pPr algn="ctr"/>
            <a:endParaRPr lang="es-MX"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96"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97" name="PlaceHolder 2"/>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98"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99" name="PlaceHolder 2"/>
          <p:cNvSpPr>
            <a:spLocks noGrp="1"/>
          </p:cNvSpPr>
          <p:nvPr>
            <p:ph type="body"/>
          </p:nvPr>
        </p:nvSpPr>
        <p:spPr>
          <a:xfrm>
            <a:off x="60948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00" name="PlaceHolder 3"/>
          <p:cNvSpPr>
            <a:spLocks noGrp="1"/>
          </p:cNvSpPr>
          <p:nvPr>
            <p:ph type="body"/>
          </p:nvPr>
        </p:nvSpPr>
        <p:spPr>
          <a:xfrm>
            <a:off x="623124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01"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8"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9" name="PlaceHolder 2"/>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2" name="PlaceHolder 1"/>
          <p:cNvSpPr>
            <a:spLocks noGrp="1"/>
          </p:cNvSpPr>
          <p:nvPr>
            <p:ph type="subTitle"/>
          </p:nvPr>
        </p:nvSpPr>
        <p:spPr>
          <a:xfrm>
            <a:off x="609480" y="273600"/>
            <a:ext cx="10970640" cy="5307840"/>
          </a:xfrm>
          <a:prstGeom prst="rect">
            <a:avLst/>
          </a:prstGeom>
        </p:spPr>
        <p:txBody>
          <a:bodyPr lIns="0" tIns="0" rIns="0" bIns="0" anchor="ctr"/>
          <a:lstStyle/>
          <a:p>
            <a:pPr algn="ctr"/>
            <a:endParaRPr lang="es-MX"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03"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04"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05" name="PlaceHolder 3"/>
          <p:cNvSpPr>
            <a:spLocks noGrp="1"/>
          </p:cNvSpPr>
          <p:nvPr>
            <p:ph type="body"/>
          </p:nvPr>
        </p:nvSpPr>
        <p:spPr>
          <a:xfrm>
            <a:off x="60948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06" name="PlaceHolder 4"/>
          <p:cNvSpPr>
            <a:spLocks noGrp="1"/>
          </p:cNvSpPr>
          <p:nvPr>
            <p:ph type="body"/>
          </p:nvPr>
        </p:nvSpPr>
        <p:spPr>
          <a:xfrm>
            <a:off x="623124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07"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08" name="PlaceHolder 2"/>
          <p:cNvSpPr>
            <a:spLocks noGrp="1"/>
          </p:cNvSpPr>
          <p:nvPr>
            <p:ph type="body"/>
          </p:nvPr>
        </p:nvSpPr>
        <p:spPr>
          <a:xfrm>
            <a:off x="60948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09"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10" name="PlaceHolder 4"/>
          <p:cNvSpPr>
            <a:spLocks noGrp="1"/>
          </p:cNvSpPr>
          <p:nvPr>
            <p:ph type="body"/>
          </p:nvPr>
        </p:nvSpPr>
        <p:spPr>
          <a:xfrm>
            <a:off x="623124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11"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12"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13"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14" name="PlaceHolder 4"/>
          <p:cNvSpPr>
            <a:spLocks noGrp="1"/>
          </p:cNvSpPr>
          <p:nvPr>
            <p:ph type="body"/>
          </p:nvPr>
        </p:nvSpPr>
        <p:spPr>
          <a:xfrm>
            <a:off x="609480" y="368208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15"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16" name="PlaceHolder 2"/>
          <p:cNvSpPr>
            <a:spLocks noGrp="1"/>
          </p:cNvSpPr>
          <p:nvPr>
            <p:ph type="body"/>
          </p:nvPr>
        </p:nvSpPr>
        <p:spPr>
          <a:xfrm>
            <a:off x="609480" y="160452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17" name="PlaceHolder 3"/>
          <p:cNvSpPr>
            <a:spLocks noGrp="1"/>
          </p:cNvSpPr>
          <p:nvPr>
            <p:ph type="body"/>
          </p:nvPr>
        </p:nvSpPr>
        <p:spPr>
          <a:xfrm>
            <a:off x="609480" y="368208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18"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19"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20"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21" name="PlaceHolder 4"/>
          <p:cNvSpPr>
            <a:spLocks noGrp="1"/>
          </p:cNvSpPr>
          <p:nvPr>
            <p:ph type="body"/>
          </p:nvPr>
        </p:nvSpPr>
        <p:spPr>
          <a:xfrm>
            <a:off x="623124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22" name="PlaceHolder 5"/>
          <p:cNvSpPr>
            <a:spLocks noGrp="1"/>
          </p:cNvSpPr>
          <p:nvPr>
            <p:ph type="body"/>
          </p:nvPr>
        </p:nvSpPr>
        <p:spPr>
          <a:xfrm>
            <a:off x="60948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23"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24" name="PlaceHolder 2"/>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25" name="PlaceHolder 3"/>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pic>
        <p:nvPicPr>
          <p:cNvPr id="126" name="Imagen 125"/>
          <p:cNvPicPr/>
          <p:nvPr/>
        </p:nvPicPr>
        <p:blipFill>
          <a:blip r:embed="rId2"/>
          <a:stretch/>
        </p:blipFill>
        <p:spPr>
          <a:xfrm>
            <a:off x="3602520" y="1604160"/>
            <a:ext cx="4984200" cy="3976920"/>
          </a:xfrm>
          <a:prstGeom prst="rect">
            <a:avLst/>
          </a:prstGeom>
          <a:ln>
            <a:noFill/>
          </a:ln>
        </p:spPr>
      </p:pic>
      <p:pic>
        <p:nvPicPr>
          <p:cNvPr id="127" name="Imagen 126"/>
          <p:cNvPicPr/>
          <p:nvPr/>
        </p:nvPicPr>
        <p:blipFill>
          <a:blip r:embed="rId2"/>
          <a:stretch/>
        </p:blipFill>
        <p:spPr>
          <a:xfrm>
            <a:off x="3602520" y="1604160"/>
            <a:ext cx="4984200" cy="3976920"/>
          </a:xfrm>
          <a:prstGeom prst="rect">
            <a:avLst/>
          </a:prstGeom>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134"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35" name="PlaceHolder 2"/>
          <p:cNvSpPr>
            <a:spLocks noGrp="1"/>
          </p:cNvSpPr>
          <p:nvPr>
            <p:ph type="subTitle"/>
          </p:nvPr>
        </p:nvSpPr>
        <p:spPr>
          <a:xfrm>
            <a:off x="609480" y="1604520"/>
            <a:ext cx="10970640" cy="3976920"/>
          </a:xfrm>
          <a:prstGeom prst="rect">
            <a:avLst/>
          </a:prstGeom>
        </p:spPr>
        <p:txBody>
          <a:bodyPr lIns="0" tIns="0" rIns="0" bIns="0" anchor="ctr"/>
          <a:lstStyle/>
          <a:p>
            <a:pPr algn="ctr"/>
            <a:endParaRPr lang="es-MX"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136"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37" name="PlaceHolder 2"/>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0"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1" name="PlaceHolder 2"/>
          <p:cNvSpPr>
            <a:spLocks noGrp="1"/>
          </p:cNvSpPr>
          <p:nvPr>
            <p:ph type="body"/>
          </p:nvPr>
        </p:nvSpPr>
        <p:spPr>
          <a:xfrm>
            <a:off x="60948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2" name="PlaceHolder 3"/>
          <p:cNvSpPr>
            <a:spLocks noGrp="1"/>
          </p:cNvSpPr>
          <p:nvPr>
            <p:ph type="body"/>
          </p:nvPr>
        </p:nvSpPr>
        <p:spPr>
          <a:xfrm>
            <a:off x="623124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138"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39" name="PlaceHolder 2"/>
          <p:cNvSpPr>
            <a:spLocks noGrp="1"/>
          </p:cNvSpPr>
          <p:nvPr>
            <p:ph type="body"/>
          </p:nvPr>
        </p:nvSpPr>
        <p:spPr>
          <a:xfrm>
            <a:off x="60948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40" name="PlaceHolder 3"/>
          <p:cNvSpPr>
            <a:spLocks noGrp="1"/>
          </p:cNvSpPr>
          <p:nvPr>
            <p:ph type="body"/>
          </p:nvPr>
        </p:nvSpPr>
        <p:spPr>
          <a:xfrm>
            <a:off x="623124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41"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2" name="PlaceHolder 1"/>
          <p:cNvSpPr>
            <a:spLocks noGrp="1"/>
          </p:cNvSpPr>
          <p:nvPr>
            <p:ph type="subTitle"/>
          </p:nvPr>
        </p:nvSpPr>
        <p:spPr>
          <a:xfrm>
            <a:off x="609480" y="273600"/>
            <a:ext cx="10970640" cy="5307840"/>
          </a:xfrm>
          <a:prstGeom prst="rect">
            <a:avLst/>
          </a:prstGeom>
        </p:spPr>
        <p:txBody>
          <a:bodyPr lIns="0" tIns="0" rIns="0" bIns="0" anchor="ctr"/>
          <a:lstStyle/>
          <a:p>
            <a:pPr algn="ctr"/>
            <a:endParaRPr lang="es-MX"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43"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44"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45" name="PlaceHolder 3"/>
          <p:cNvSpPr>
            <a:spLocks noGrp="1"/>
          </p:cNvSpPr>
          <p:nvPr>
            <p:ph type="body"/>
          </p:nvPr>
        </p:nvSpPr>
        <p:spPr>
          <a:xfrm>
            <a:off x="60948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46" name="PlaceHolder 4"/>
          <p:cNvSpPr>
            <a:spLocks noGrp="1"/>
          </p:cNvSpPr>
          <p:nvPr>
            <p:ph type="body"/>
          </p:nvPr>
        </p:nvSpPr>
        <p:spPr>
          <a:xfrm>
            <a:off x="623124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47"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48" name="PlaceHolder 2"/>
          <p:cNvSpPr>
            <a:spLocks noGrp="1"/>
          </p:cNvSpPr>
          <p:nvPr>
            <p:ph type="body"/>
          </p:nvPr>
        </p:nvSpPr>
        <p:spPr>
          <a:xfrm>
            <a:off x="60948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49"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50" name="PlaceHolder 4"/>
          <p:cNvSpPr>
            <a:spLocks noGrp="1"/>
          </p:cNvSpPr>
          <p:nvPr>
            <p:ph type="body"/>
          </p:nvPr>
        </p:nvSpPr>
        <p:spPr>
          <a:xfrm>
            <a:off x="623124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51"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52"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53"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54" name="PlaceHolder 4"/>
          <p:cNvSpPr>
            <a:spLocks noGrp="1"/>
          </p:cNvSpPr>
          <p:nvPr>
            <p:ph type="body"/>
          </p:nvPr>
        </p:nvSpPr>
        <p:spPr>
          <a:xfrm>
            <a:off x="609480" y="368208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155"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56" name="PlaceHolder 2"/>
          <p:cNvSpPr>
            <a:spLocks noGrp="1"/>
          </p:cNvSpPr>
          <p:nvPr>
            <p:ph type="body"/>
          </p:nvPr>
        </p:nvSpPr>
        <p:spPr>
          <a:xfrm>
            <a:off x="609480" y="160452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57" name="PlaceHolder 3"/>
          <p:cNvSpPr>
            <a:spLocks noGrp="1"/>
          </p:cNvSpPr>
          <p:nvPr>
            <p:ph type="body"/>
          </p:nvPr>
        </p:nvSpPr>
        <p:spPr>
          <a:xfrm>
            <a:off x="609480" y="368208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158"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59"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60"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61" name="PlaceHolder 4"/>
          <p:cNvSpPr>
            <a:spLocks noGrp="1"/>
          </p:cNvSpPr>
          <p:nvPr>
            <p:ph type="body"/>
          </p:nvPr>
        </p:nvSpPr>
        <p:spPr>
          <a:xfrm>
            <a:off x="623124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62" name="PlaceHolder 5"/>
          <p:cNvSpPr>
            <a:spLocks noGrp="1"/>
          </p:cNvSpPr>
          <p:nvPr>
            <p:ph type="body"/>
          </p:nvPr>
        </p:nvSpPr>
        <p:spPr>
          <a:xfrm>
            <a:off x="60948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163"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64" name="PlaceHolder 2"/>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65" name="PlaceHolder 3"/>
          <p:cNvSpPr>
            <a:spLocks noGrp="1"/>
          </p:cNvSpPr>
          <p:nvPr>
            <p:ph type="body"/>
          </p:nvPr>
        </p:nvSpPr>
        <p:spPr>
          <a:xfrm>
            <a:off x="609480" y="1604520"/>
            <a:ext cx="1097064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pic>
        <p:nvPicPr>
          <p:cNvPr id="166" name="Imagen 165"/>
          <p:cNvPicPr/>
          <p:nvPr/>
        </p:nvPicPr>
        <p:blipFill>
          <a:blip r:embed="rId2"/>
          <a:stretch/>
        </p:blipFill>
        <p:spPr>
          <a:xfrm>
            <a:off x="3602520" y="1604160"/>
            <a:ext cx="4984200" cy="3976920"/>
          </a:xfrm>
          <a:prstGeom prst="rect">
            <a:avLst/>
          </a:prstGeom>
          <a:ln>
            <a:noFill/>
          </a:ln>
        </p:spPr>
      </p:pic>
      <p:pic>
        <p:nvPicPr>
          <p:cNvPr id="167" name="Imagen 166"/>
          <p:cNvPicPr/>
          <p:nvPr/>
        </p:nvPicPr>
        <p:blipFill>
          <a:blip r:embed="rId2"/>
          <a:stretch/>
        </p:blipFill>
        <p:spPr>
          <a:xfrm>
            <a:off x="3602520" y="1604160"/>
            <a:ext cx="4984200" cy="3976920"/>
          </a:xfrm>
          <a:prstGeom prst="rect">
            <a:avLst/>
          </a:prstGeom>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13"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4" name="PlaceHolder 1"/>
          <p:cNvSpPr>
            <a:spLocks noGrp="1"/>
          </p:cNvSpPr>
          <p:nvPr>
            <p:ph type="subTitle"/>
          </p:nvPr>
        </p:nvSpPr>
        <p:spPr>
          <a:xfrm>
            <a:off x="609480" y="273600"/>
            <a:ext cx="10970640" cy="5307840"/>
          </a:xfrm>
          <a:prstGeom prst="rect">
            <a:avLst/>
          </a:prstGeom>
        </p:spPr>
        <p:txBody>
          <a:bodyPr lIns="0" tIns="0" rIns="0" bIns="0" anchor="ctr"/>
          <a:lstStyle/>
          <a:p>
            <a:pPr algn="ctr"/>
            <a:endParaRPr lang="es-MX" sz="3200" b="0" strike="noStrike" spc="-1">
              <a:solidFill>
                <a:srgbClr val="000000"/>
              </a:solidFill>
              <a:uFill>
                <a:solidFill>
                  <a:srgbClr val="FFFFFF"/>
                </a:solidFill>
              </a:uFill>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16"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7" name="PlaceHolder 3"/>
          <p:cNvSpPr>
            <a:spLocks noGrp="1"/>
          </p:cNvSpPr>
          <p:nvPr>
            <p:ph type="body"/>
          </p:nvPr>
        </p:nvSpPr>
        <p:spPr>
          <a:xfrm>
            <a:off x="60948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18" name="PlaceHolder 4"/>
          <p:cNvSpPr>
            <a:spLocks noGrp="1"/>
          </p:cNvSpPr>
          <p:nvPr>
            <p:ph type="body"/>
          </p:nvPr>
        </p:nvSpPr>
        <p:spPr>
          <a:xfrm>
            <a:off x="623124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20" name="PlaceHolder 2"/>
          <p:cNvSpPr>
            <a:spLocks noGrp="1"/>
          </p:cNvSpPr>
          <p:nvPr>
            <p:ph type="body"/>
          </p:nvPr>
        </p:nvSpPr>
        <p:spPr>
          <a:xfrm>
            <a:off x="609480" y="1604520"/>
            <a:ext cx="5353560" cy="397692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21"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22" name="PlaceHolder 4"/>
          <p:cNvSpPr>
            <a:spLocks noGrp="1"/>
          </p:cNvSpPr>
          <p:nvPr>
            <p:ph type="body"/>
          </p:nvPr>
        </p:nvSpPr>
        <p:spPr>
          <a:xfrm>
            <a:off x="6231240" y="368208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0640" cy="114480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24" name="PlaceHolder 2"/>
          <p:cNvSpPr>
            <a:spLocks noGrp="1"/>
          </p:cNvSpPr>
          <p:nvPr>
            <p:ph type="body"/>
          </p:nvPr>
        </p:nvSpPr>
        <p:spPr>
          <a:xfrm>
            <a:off x="60948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25" name="PlaceHolder 3"/>
          <p:cNvSpPr>
            <a:spLocks noGrp="1"/>
          </p:cNvSpPr>
          <p:nvPr>
            <p:ph type="body"/>
          </p:nvPr>
        </p:nvSpPr>
        <p:spPr>
          <a:xfrm>
            <a:off x="6231240" y="1604520"/>
            <a:ext cx="535356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
        <p:nvSpPr>
          <p:cNvPr id="26" name="PlaceHolder 4"/>
          <p:cNvSpPr>
            <a:spLocks noGrp="1"/>
          </p:cNvSpPr>
          <p:nvPr>
            <p:ph type="body"/>
          </p:nvPr>
        </p:nvSpPr>
        <p:spPr>
          <a:xfrm>
            <a:off x="609480" y="3682080"/>
            <a:ext cx="10970640" cy="1896840"/>
          </a:xfrm>
          <a:prstGeom prst="rect">
            <a:avLst/>
          </a:prstGeom>
        </p:spPr>
        <p:txBody>
          <a:bodyPr lIns="0" tIns="0" rIns="0" bIns="0"/>
          <a:lstStyle/>
          <a:p>
            <a:endParaRPr lang="de-DE" sz="1800" b="0" strike="noStrike" spc="-1">
              <a:solidFill>
                <a:srgbClr val="000000"/>
              </a:solidFill>
              <a:uFill>
                <a:solidFill>
                  <a:srgbClr val="FFFFFF"/>
                </a:solidFill>
              </a:uFill>
              <a:latin typeface="Calibri"/>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2.xml"/><Relationship Id="rId13" Type="http://schemas.openxmlformats.org/officeDocument/2006/relationships/theme" Target="../theme/theme3.xml"/><Relationship Id="rId3" Type="http://schemas.openxmlformats.org/officeDocument/2006/relationships/slideLayout" Target="../slideLayouts/slideLayout27.xml"/><Relationship Id="rId7" Type="http://schemas.openxmlformats.org/officeDocument/2006/relationships/slideLayout" Target="../slideLayouts/slideLayout31.xml"/><Relationship Id="rId12" Type="http://schemas.openxmlformats.org/officeDocument/2006/relationships/slideLayout" Target="../slideLayouts/slideLayout36.xml"/><Relationship Id="rId2" Type="http://schemas.openxmlformats.org/officeDocument/2006/relationships/slideLayout" Target="../slideLayouts/slideLayout26.xml"/><Relationship Id="rId1" Type="http://schemas.openxmlformats.org/officeDocument/2006/relationships/slideLayout" Target="../slideLayouts/slideLayout25.xml"/><Relationship Id="rId6" Type="http://schemas.openxmlformats.org/officeDocument/2006/relationships/slideLayout" Target="../slideLayouts/slideLayout30.xml"/><Relationship Id="rId11" Type="http://schemas.openxmlformats.org/officeDocument/2006/relationships/slideLayout" Target="../slideLayouts/slideLayout35.xml"/><Relationship Id="rId5" Type="http://schemas.openxmlformats.org/officeDocument/2006/relationships/slideLayout" Target="../slideLayouts/slideLayout29.xml"/><Relationship Id="rId10" Type="http://schemas.openxmlformats.org/officeDocument/2006/relationships/slideLayout" Target="../slideLayouts/slideLayout34.xml"/><Relationship Id="rId4" Type="http://schemas.openxmlformats.org/officeDocument/2006/relationships/slideLayout" Target="../slideLayouts/slideLayout28.xml"/><Relationship Id="rId9" Type="http://schemas.openxmlformats.org/officeDocument/2006/relationships/slideLayout" Target="../slideLayouts/slideLayout33.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4.xml"/><Relationship Id="rId13" Type="http://schemas.openxmlformats.org/officeDocument/2006/relationships/theme" Target="../theme/theme4.xml"/><Relationship Id="rId3" Type="http://schemas.openxmlformats.org/officeDocument/2006/relationships/slideLayout" Target="../slideLayouts/slideLayout39.xml"/><Relationship Id="rId7" Type="http://schemas.openxmlformats.org/officeDocument/2006/relationships/slideLayout" Target="../slideLayouts/slideLayout43.xml"/><Relationship Id="rId12" Type="http://schemas.openxmlformats.org/officeDocument/2006/relationships/slideLayout" Target="../slideLayouts/slideLayout48.xml"/><Relationship Id="rId2" Type="http://schemas.openxmlformats.org/officeDocument/2006/relationships/slideLayout" Target="../slideLayouts/slideLayout38.xml"/><Relationship Id="rId1" Type="http://schemas.openxmlformats.org/officeDocument/2006/relationships/slideLayout" Target="../slideLayouts/slideLayout37.xml"/><Relationship Id="rId6" Type="http://schemas.openxmlformats.org/officeDocument/2006/relationships/slideLayout" Target="../slideLayouts/slideLayout42.xml"/><Relationship Id="rId11" Type="http://schemas.openxmlformats.org/officeDocument/2006/relationships/slideLayout" Target="../slideLayouts/slideLayout47.xml"/><Relationship Id="rId5" Type="http://schemas.openxmlformats.org/officeDocument/2006/relationships/slideLayout" Target="../slideLayouts/slideLayout41.xml"/><Relationship Id="rId10" Type="http://schemas.openxmlformats.org/officeDocument/2006/relationships/slideLayout" Target="../slideLayouts/slideLayout46.xml"/><Relationship Id="rId4" Type="http://schemas.openxmlformats.org/officeDocument/2006/relationships/slideLayout" Target="../slideLayouts/slideLayout40.xml"/><Relationship Id="rId9" Type="http://schemas.openxmlformats.org/officeDocument/2006/relationships/slideLayout" Target="../slideLayouts/slideLayout45.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6" name="CustomShape 1"/>
          <p:cNvSpPr/>
          <p:nvPr/>
        </p:nvSpPr>
        <p:spPr>
          <a:xfrm>
            <a:off x="0" y="2017800"/>
            <a:ext cx="12189960" cy="4839840"/>
          </a:xfrm>
          <a:prstGeom prst="rect">
            <a:avLst/>
          </a:prstGeom>
          <a:gradFill>
            <a:gsLst>
              <a:gs pos="0">
                <a:srgbClr val="000000">
                  <a:alpha val="10000"/>
                </a:srgbClr>
              </a:gs>
              <a:gs pos="100000">
                <a:srgbClr val="FFFFFF">
                  <a:alpha val="0"/>
                </a:srgbClr>
              </a:gs>
            </a:gsLst>
            <a:lin ang="16200000"/>
          </a:gradFill>
          <a:ln w="12600">
            <a:noFill/>
          </a:ln>
        </p:spPr>
        <p:style>
          <a:lnRef idx="0">
            <a:scrgbClr r="0" g="0" b="0"/>
          </a:lnRef>
          <a:fillRef idx="0">
            <a:scrgbClr r="0" g="0" b="0"/>
          </a:fillRef>
          <a:effectRef idx="0">
            <a:scrgbClr r="0" g="0" b="0"/>
          </a:effectRef>
          <a:fontRef idx="minor"/>
        </p:style>
      </p:sp>
      <p:sp>
        <p:nvSpPr>
          <p:cNvPr id="7" name="PlaceHolder 2"/>
          <p:cNvSpPr>
            <a:spLocks noGrp="1"/>
          </p:cNvSpPr>
          <p:nvPr>
            <p:ph type="dt"/>
          </p:nvPr>
        </p:nvSpPr>
        <p:spPr>
          <a:xfrm>
            <a:off x="324000" y="6356520"/>
            <a:ext cx="2134440" cy="359640"/>
          </a:xfrm>
          <a:prstGeom prst="rect">
            <a:avLst/>
          </a:prstGeom>
        </p:spPr>
        <p:txBody>
          <a:bodyPr lIns="0" tIns="0" rIns="0" bIns="0" anchor="ctr"/>
          <a:lstStyle/>
          <a:p>
            <a:pPr>
              <a:lnSpc>
                <a:spcPct val="100000"/>
              </a:lnSpc>
            </a:pPr>
            <a:fld id="{AF8A920E-AEE9-4FA4-9A11-16830826F655}" type="datetime">
              <a:rPr lang="es-MX" sz="1200" b="0" strike="noStrike" spc="-1">
                <a:solidFill>
                  <a:srgbClr val="8B8B8B"/>
                </a:solidFill>
                <a:uFill>
                  <a:solidFill>
                    <a:srgbClr val="FFFFFF"/>
                  </a:solidFill>
                </a:uFill>
                <a:latin typeface="Calibri"/>
              </a:rPr>
              <a:t>25/11/2016</a:t>
            </a:fld>
            <a:endParaRPr lang="es-MX" sz="1400" b="0" strike="noStrike" spc="-1">
              <a:solidFill>
                <a:srgbClr val="000000"/>
              </a:solidFill>
              <a:uFill>
                <a:solidFill>
                  <a:srgbClr val="FFFFFF"/>
                </a:solidFill>
              </a:uFill>
              <a:latin typeface="Times New Roman"/>
            </a:endParaRPr>
          </a:p>
        </p:txBody>
      </p:sp>
      <p:sp>
        <p:nvSpPr>
          <p:cNvPr id="2" name="PlaceHolder 3"/>
          <p:cNvSpPr>
            <a:spLocks noGrp="1"/>
          </p:cNvSpPr>
          <p:nvPr>
            <p:ph type="ftr"/>
          </p:nvPr>
        </p:nvSpPr>
        <p:spPr>
          <a:xfrm>
            <a:off x="2458800" y="6356520"/>
            <a:ext cx="7272720" cy="359640"/>
          </a:xfrm>
          <a:prstGeom prst="rect">
            <a:avLst/>
          </a:prstGeom>
        </p:spPr>
        <p:txBody>
          <a:bodyPr lIns="0" tIns="0" rIns="0" bIns="0" anchor="ctr"/>
          <a:lstStyle/>
          <a:p>
            <a:endParaRPr lang="es-MX" sz="2400" b="0" strike="noStrike" spc="-1">
              <a:solidFill>
                <a:srgbClr val="000000"/>
              </a:solidFill>
              <a:uFill>
                <a:solidFill>
                  <a:srgbClr val="FFFFFF"/>
                </a:solidFill>
              </a:uFill>
              <a:latin typeface="Times New Roman"/>
            </a:endParaRPr>
          </a:p>
        </p:txBody>
      </p:sp>
      <p:sp>
        <p:nvSpPr>
          <p:cNvPr id="3" name="PlaceHolder 4"/>
          <p:cNvSpPr>
            <a:spLocks noGrp="1"/>
          </p:cNvSpPr>
          <p:nvPr>
            <p:ph type="sldNum"/>
          </p:nvPr>
        </p:nvSpPr>
        <p:spPr>
          <a:xfrm>
            <a:off x="9731880" y="6356520"/>
            <a:ext cx="2134440" cy="359640"/>
          </a:xfrm>
          <a:prstGeom prst="rect">
            <a:avLst/>
          </a:prstGeom>
        </p:spPr>
        <p:txBody>
          <a:bodyPr lIns="0" tIns="0" rIns="0" bIns="0" anchor="ctr"/>
          <a:lstStyle/>
          <a:p>
            <a:pPr algn="r">
              <a:lnSpc>
                <a:spcPct val="100000"/>
              </a:lnSpc>
            </a:pPr>
            <a:fld id="{0B310650-B5B9-4CEE-82AC-B0CD60870B50}" type="slidenum">
              <a:rPr lang="es-MX" sz="1200" b="0" strike="noStrike" spc="-1">
                <a:solidFill>
                  <a:srgbClr val="8B8B8B"/>
                </a:solidFill>
                <a:uFill>
                  <a:solidFill>
                    <a:srgbClr val="FFFFFF"/>
                  </a:solidFill>
                </a:uFill>
                <a:latin typeface="Calibri"/>
              </a:rPr>
              <a:t>‹Nº›</a:t>
            </a:fld>
            <a:endParaRPr lang="es-MX" sz="1400" b="0" strike="noStrike" spc="-1">
              <a:solidFill>
                <a:srgbClr val="000000"/>
              </a:solidFill>
              <a:uFill>
                <a:solidFill>
                  <a:srgbClr val="FFFFFF"/>
                </a:solidFill>
              </a:uFill>
              <a:latin typeface="Times New Roman"/>
            </a:endParaRPr>
          </a:p>
        </p:txBody>
      </p:sp>
      <p:sp>
        <p:nvSpPr>
          <p:cNvPr id="4" name="PlaceHolder 5"/>
          <p:cNvSpPr>
            <a:spLocks noGrp="1"/>
          </p:cNvSpPr>
          <p:nvPr>
            <p:ph type="title"/>
          </p:nvPr>
        </p:nvSpPr>
        <p:spPr>
          <a:xfrm>
            <a:off x="609480" y="273600"/>
            <a:ext cx="10970640" cy="1144800"/>
          </a:xfrm>
          <a:prstGeom prst="rect">
            <a:avLst/>
          </a:prstGeom>
        </p:spPr>
        <p:txBody>
          <a:bodyPr lIns="0" tIns="0" rIns="0" bIns="0" anchor="ctr"/>
          <a:lstStyle/>
          <a:p>
            <a:r>
              <a:rPr lang="de-DE" sz="1800" b="0" strike="noStrike" spc="-1">
                <a:solidFill>
                  <a:srgbClr val="000000"/>
                </a:solidFill>
                <a:uFill>
                  <a:solidFill>
                    <a:srgbClr val="FFFFFF"/>
                  </a:solidFill>
                </a:uFill>
                <a:latin typeface="Calibri"/>
              </a:rPr>
              <a:t>Pulse para editar el formato del texto de título</a:t>
            </a:r>
          </a:p>
        </p:txBody>
      </p:sp>
      <p:sp>
        <p:nvSpPr>
          <p:cNvPr id="5" name="PlaceHolder 6"/>
          <p:cNvSpPr>
            <a:spLocks noGrp="1"/>
          </p:cNvSpPr>
          <p:nvPr>
            <p:ph type="body"/>
          </p:nvPr>
        </p:nvSpPr>
        <p:spPr>
          <a:xfrm>
            <a:off x="609480" y="1604520"/>
            <a:ext cx="10970640" cy="3976920"/>
          </a:xfrm>
          <a:prstGeom prst="rect">
            <a:avLst/>
          </a:prstGeom>
        </p:spPr>
        <p:txBody>
          <a:bodyPr lIns="0" tIns="0" rIns="0" bIns="0"/>
          <a:lstStyle/>
          <a:p>
            <a:pPr marL="432000" indent="-324000">
              <a:buClr>
                <a:srgbClr val="000000"/>
              </a:buClr>
              <a:buSzPct val="45000"/>
              <a:buFont typeface="Wingdings" charset="2"/>
              <a:buChar char=""/>
            </a:pPr>
            <a:r>
              <a:rPr lang="de-DE" sz="1800" b="0" strike="noStrike" spc="-1">
                <a:solidFill>
                  <a:srgbClr val="000000"/>
                </a:solidFill>
                <a:uFill>
                  <a:solidFill>
                    <a:srgbClr val="FFFFFF"/>
                  </a:solidFill>
                </a:uFill>
                <a:latin typeface="Calibri"/>
              </a:rPr>
              <a:t>Pulse para editar el formato de esquema del texto</a:t>
            </a:r>
          </a:p>
          <a:p>
            <a:pPr marL="864000" lvl="1" indent="-324000">
              <a:buClr>
                <a:srgbClr val="000000"/>
              </a:buClr>
              <a:buSzPct val="75000"/>
              <a:buFont typeface="Symbol" charset="2"/>
              <a:buChar char=""/>
            </a:pPr>
            <a:r>
              <a:rPr lang="de-DE" sz="1800" b="0" strike="noStrike" spc="-1">
                <a:solidFill>
                  <a:srgbClr val="000000"/>
                </a:solidFill>
                <a:uFill>
                  <a:solidFill>
                    <a:srgbClr val="FFFFFF"/>
                  </a:solidFill>
                </a:uFill>
                <a:latin typeface="Calibri"/>
              </a:rPr>
              <a:t>Segundo nivel del esquema</a:t>
            </a:r>
          </a:p>
          <a:p>
            <a:pPr marL="1296000" lvl="2" indent="-288000">
              <a:buClr>
                <a:srgbClr val="000000"/>
              </a:buClr>
              <a:buSzPct val="45000"/>
              <a:buFont typeface="Wingdings" charset="2"/>
              <a:buChar char=""/>
            </a:pPr>
            <a:r>
              <a:rPr lang="de-DE" sz="1800" b="0" strike="noStrike" spc="-1">
                <a:solidFill>
                  <a:srgbClr val="000000"/>
                </a:solidFill>
                <a:uFill>
                  <a:solidFill>
                    <a:srgbClr val="FFFFFF"/>
                  </a:solidFill>
                </a:uFill>
                <a:latin typeface="Calibri"/>
              </a:rPr>
              <a:t>Tercer nivel del esquema</a:t>
            </a:r>
          </a:p>
          <a:p>
            <a:pPr marL="1728000" lvl="3" indent="-216000">
              <a:buClr>
                <a:srgbClr val="000000"/>
              </a:buClr>
              <a:buSzPct val="75000"/>
              <a:buFont typeface="Symbol" charset="2"/>
              <a:buChar char=""/>
            </a:pPr>
            <a:r>
              <a:rPr lang="de-DE" sz="1800" b="0" strike="noStrike" spc="-1">
                <a:solidFill>
                  <a:srgbClr val="000000"/>
                </a:solidFill>
                <a:uFill>
                  <a:solidFill>
                    <a:srgbClr val="FFFFFF"/>
                  </a:solidFill>
                </a:uFill>
                <a:latin typeface="Calibri"/>
              </a:rPr>
              <a:t>Cuarto nivel del esquema</a:t>
            </a:r>
          </a:p>
          <a:p>
            <a:pPr marL="2160000" lvl="4"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Quinto nivel del esquema</a:t>
            </a:r>
          </a:p>
          <a:p>
            <a:pPr marL="2592000" lvl="5"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Sexto nivel del esquema</a:t>
            </a:r>
          </a:p>
          <a:p>
            <a:pPr marL="3024000" lvl="6"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0" name="CustomShape 1"/>
          <p:cNvSpPr/>
          <p:nvPr/>
        </p:nvSpPr>
        <p:spPr>
          <a:xfrm>
            <a:off x="0" y="2017800"/>
            <a:ext cx="12189960" cy="4839840"/>
          </a:xfrm>
          <a:prstGeom prst="rect">
            <a:avLst/>
          </a:prstGeom>
          <a:gradFill>
            <a:gsLst>
              <a:gs pos="0">
                <a:srgbClr val="000000">
                  <a:alpha val="10000"/>
                </a:srgbClr>
              </a:gs>
              <a:gs pos="100000">
                <a:srgbClr val="FFFFFF">
                  <a:alpha val="0"/>
                </a:srgbClr>
              </a:gs>
            </a:gsLst>
            <a:lin ang="16200000"/>
          </a:gradFill>
          <a:ln w="12600">
            <a:noFill/>
          </a:ln>
        </p:spPr>
        <p:style>
          <a:lnRef idx="0">
            <a:scrgbClr r="0" g="0" b="0"/>
          </a:lnRef>
          <a:fillRef idx="0">
            <a:scrgbClr r="0" g="0" b="0"/>
          </a:fillRef>
          <a:effectRef idx="0">
            <a:scrgbClr r="0" g="0" b="0"/>
          </a:effectRef>
          <a:fontRef idx="minor"/>
        </p:style>
      </p:sp>
      <p:sp>
        <p:nvSpPr>
          <p:cNvPr id="41" name="PlaceHolder 2"/>
          <p:cNvSpPr>
            <a:spLocks noGrp="1"/>
          </p:cNvSpPr>
          <p:nvPr>
            <p:ph type="title"/>
          </p:nvPr>
        </p:nvSpPr>
        <p:spPr>
          <a:xfrm>
            <a:off x="324000" y="238680"/>
            <a:ext cx="11541240" cy="61596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42" name="PlaceHolder 3"/>
          <p:cNvSpPr>
            <a:spLocks noGrp="1"/>
          </p:cNvSpPr>
          <p:nvPr>
            <p:ph type="body"/>
          </p:nvPr>
        </p:nvSpPr>
        <p:spPr>
          <a:xfrm>
            <a:off x="324000" y="855000"/>
            <a:ext cx="11541240" cy="335880"/>
          </a:xfrm>
          <a:prstGeom prst="rect">
            <a:avLst/>
          </a:prstGeom>
        </p:spPr>
        <p:txBody>
          <a:bodyPr lIns="0" tIns="0" rIns="0" bIns="0"/>
          <a:lstStyle/>
          <a:p>
            <a:pPr marL="432000" indent="-324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Pulse para editar el formato de esquema del texto</a:t>
            </a:r>
          </a:p>
          <a:p>
            <a:pPr marL="864000" lvl="1" indent="-324000">
              <a:buClr>
                <a:srgbClr val="000000"/>
              </a:buClr>
              <a:buSzPct val="75000"/>
              <a:buFont typeface="Symbol" charset="2"/>
              <a:buChar char=""/>
            </a:pPr>
            <a:r>
              <a:rPr lang="de-DE" sz="2000" b="0" strike="noStrike" spc="-1">
                <a:solidFill>
                  <a:srgbClr val="000000"/>
                </a:solidFill>
                <a:uFill>
                  <a:solidFill>
                    <a:srgbClr val="FFFFFF"/>
                  </a:solidFill>
                </a:uFill>
                <a:latin typeface="Calibri"/>
              </a:rPr>
              <a:t>Segundo nivel del esquema</a:t>
            </a:r>
          </a:p>
          <a:p>
            <a:pPr marL="1296000" lvl="2" indent="-288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Tercer nivel del esquema</a:t>
            </a:r>
          </a:p>
          <a:p>
            <a:pPr marL="1728000" lvl="3" indent="-216000">
              <a:buClr>
                <a:srgbClr val="000000"/>
              </a:buClr>
              <a:buSzPct val="75000"/>
              <a:buFont typeface="Symbol" charset="2"/>
              <a:buChar char=""/>
            </a:pPr>
            <a:r>
              <a:rPr lang="de-DE" sz="2000" b="0" strike="noStrike" spc="-1">
                <a:solidFill>
                  <a:srgbClr val="000000"/>
                </a:solidFill>
                <a:uFill>
                  <a:solidFill>
                    <a:srgbClr val="FFFFFF"/>
                  </a:solidFill>
                </a:uFill>
                <a:latin typeface="Calibri"/>
              </a:rPr>
              <a:t>Cuarto nivel del esquema</a:t>
            </a:r>
          </a:p>
          <a:p>
            <a:pPr marL="2160000" lvl="4"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Quinto nivel del esquema</a:t>
            </a:r>
          </a:p>
          <a:p>
            <a:pPr marL="2592000" lvl="5"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Sexto nivel del esquema</a:t>
            </a:r>
          </a:p>
          <a:p>
            <a:pPr>
              <a:lnSpc>
                <a:spcPct val="100000"/>
              </a:lnSpc>
            </a:pPr>
            <a:r>
              <a:rPr lang="de-DE" sz="2000" b="0" strike="noStrike" spc="-1">
                <a:solidFill>
                  <a:srgbClr val="000000"/>
                </a:solidFill>
                <a:uFill>
                  <a:solidFill>
                    <a:srgbClr val="FFFFFF"/>
                  </a:solidFill>
                </a:uFill>
                <a:latin typeface="Calibri"/>
              </a:rPr>
              <a:t>Séptimo nivel del esquemaClick to edit Master text styles</a:t>
            </a:r>
          </a:p>
        </p:txBody>
      </p:sp>
      <p:sp>
        <p:nvSpPr>
          <p:cNvPr id="43" name="PlaceHolder 4"/>
          <p:cNvSpPr>
            <a:spLocks noGrp="1"/>
          </p:cNvSpPr>
          <p:nvPr>
            <p:ph type="dt"/>
          </p:nvPr>
        </p:nvSpPr>
        <p:spPr>
          <a:xfrm>
            <a:off x="324000" y="6356520"/>
            <a:ext cx="2134440" cy="359640"/>
          </a:xfrm>
          <a:prstGeom prst="rect">
            <a:avLst/>
          </a:prstGeom>
        </p:spPr>
        <p:txBody>
          <a:bodyPr lIns="0" tIns="0" rIns="0" bIns="0" anchor="ctr"/>
          <a:lstStyle/>
          <a:p>
            <a:pPr>
              <a:lnSpc>
                <a:spcPct val="100000"/>
              </a:lnSpc>
            </a:pPr>
            <a:fld id="{8403A701-9F4C-4E0E-A7FF-AC27CB9042D3}" type="datetime">
              <a:rPr lang="es-MX" sz="1200" b="0" strike="noStrike" spc="-1">
                <a:solidFill>
                  <a:srgbClr val="8B8B8B"/>
                </a:solidFill>
                <a:uFill>
                  <a:solidFill>
                    <a:srgbClr val="FFFFFF"/>
                  </a:solidFill>
                </a:uFill>
                <a:latin typeface="Calibri"/>
              </a:rPr>
              <a:t>25/11/2016</a:t>
            </a:fld>
            <a:endParaRPr lang="es-MX" sz="1400" b="0" strike="noStrike" spc="-1">
              <a:solidFill>
                <a:srgbClr val="000000"/>
              </a:solidFill>
              <a:uFill>
                <a:solidFill>
                  <a:srgbClr val="FFFFFF"/>
                </a:solidFill>
              </a:uFill>
              <a:latin typeface="Times New Roman"/>
            </a:endParaRPr>
          </a:p>
        </p:txBody>
      </p:sp>
      <p:sp>
        <p:nvSpPr>
          <p:cNvPr id="44" name="PlaceHolder 5"/>
          <p:cNvSpPr>
            <a:spLocks noGrp="1"/>
          </p:cNvSpPr>
          <p:nvPr>
            <p:ph type="ftr"/>
          </p:nvPr>
        </p:nvSpPr>
        <p:spPr>
          <a:xfrm>
            <a:off x="2458800" y="6356520"/>
            <a:ext cx="7272720" cy="359640"/>
          </a:xfrm>
          <a:prstGeom prst="rect">
            <a:avLst/>
          </a:prstGeom>
        </p:spPr>
        <p:txBody>
          <a:bodyPr lIns="0" tIns="0" rIns="0" bIns="0" anchor="ctr"/>
          <a:lstStyle/>
          <a:p>
            <a:endParaRPr lang="es-MX" sz="2400" b="0" strike="noStrike" spc="-1">
              <a:solidFill>
                <a:srgbClr val="000000"/>
              </a:solidFill>
              <a:uFill>
                <a:solidFill>
                  <a:srgbClr val="FFFFFF"/>
                </a:solidFill>
              </a:uFill>
              <a:latin typeface="Times New Roman"/>
            </a:endParaRPr>
          </a:p>
        </p:txBody>
      </p:sp>
      <p:sp>
        <p:nvSpPr>
          <p:cNvPr id="45" name="PlaceHolder 6"/>
          <p:cNvSpPr>
            <a:spLocks noGrp="1"/>
          </p:cNvSpPr>
          <p:nvPr>
            <p:ph type="sldNum"/>
          </p:nvPr>
        </p:nvSpPr>
        <p:spPr>
          <a:xfrm>
            <a:off x="9731880" y="6356520"/>
            <a:ext cx="2134440" cy="359640"/>
          </a:xfrm>
          <a:prstGeom prst="rect">
            <a:avLst/>
          </a:prstGeom>
        </p:spPr>
        <p:txBody>
          <a:bodyPr lIns="0" tIns="0" rIns="0" bIns="0" anchor="ctr"/>
          <a:lstStyle/>
          <a:p>
            <a:pPr algn="r">
              <a:lnSpc>
                <a:spcPct val="100000"/>
              </a:lnSpc>
            </a:pPr>
            <a:fld id="{EDDD9366-0867-44AE-AFF4-2F0E1CBBA83E}" type="slidenum">
              <a:rPr lang="es-MX" sz="1200" b="0" strike="noStrike" spc="-1">
                <a:solidFill>
                  <a:srgbClr val="8B8B8B"/>
                </a:solidFill>
                <a:uFill>
                  <a:solidFill>
                    <a:srgbClr val="FFFFFF"/>
                  </a:solidFill>
                </a:uFill>
                <a:latin typeface="Calibri"/>
              </a:rPr>
              <a:t>‹Nº›</a:t>
            </a:fld>
            <a:endParaRPr lang="es-MX" sz="1400" b="0" strike="noStrike" spc="-1">
              <a:solidFill>
                <a:srgbClr val="000000"/>
              </a:solidFill>
              <a:uFill>
                <a:solidFill>
                  <a:srgbClr val="FFFFFF"/>
                </a:solidFill>
              </a:uFill>
              <a:latin typeface="Times New Roman"/>
            </a:endParaRPr>
          </a:p>
        </p:txBody>
      </p:sp>
      <p:sp>
        <p:nvSpPr>
          <p:cNvPr id="46" name="CustomShape 7"/>
          <p:cNvSpPr/>
          <p:nvPr/>
        </p:nvSpPr>
        <p:spPr>
          <a:xfrm>
            <a:off x="9859680" y="6125760"/>
            <a:ext cx="2005560" cy="359640"/>
          </a:xfrm>
          <a:prstGeom prst="rect">
            <a:avLst/>
          </a:prstGeom>
          <a:noFill/>
          <a:ln>
            <a:noFill/>
          </a:ln>
          <a:effectLst>
            <a:outerShdw blurRad="241300" sx="102000" sy="102000" algn="ctr" rotWithShape="0">
              <a:srgbClr val="000000">
                <a:alpha val="15000"/>
              </a:srgbClr>
            </a:outerShdw>
          </a:effectLst>
        </p:spPr>
        <p:style>
          <a:lnRef idx="0">
            <a:scrgbClr r="0" g="0" b="0"/>
          </a:lnRef>
          <a:fillRef idx="0">
            <a:scrgbClr r="0" g="0" b="0"/>
          </a:fillRef>
          <a:effectRef idx="0">
            <a:scrgbClr r="0" g="0" b="0"/>
          </a:effectRef>
          <a:fontRef idx="minor"/>
        </p:style>
        <p:txBody>
          <a:bodyPr lIns="432000" tIns="45000" rIns="0" bIns="45000" anchor="ctr"/>
          <a:lstStyle/>
          <a:p>
            <a:pPr algn="ctr">
              <a:lnSpc>
                <a:spcPct val="100000"/>
              </a:lnSpc>
            </a:pPr>
            <a:r>
              <a:rPr lang="es-MX" sz="1200" b="0" strike="noStrike" spc="199">
                <a:solidFill>
                  <a:srgbClr val="A6A6A6"/>
                </a:solidFill>
                <a:uFill>
                  <a:solidFill>
                    <a:srgbClr val="FFFFFF"/>
                  </a:solidFill>
                </a:uFill>
                <a:latin typeface="Calibri"/>
              </a:rPr>
              <a:t>NovaUniversitas</a:t>
            </a:r>
            <a:endParaRPr lang="es-MX" sz="1800" b="0" strike="noStrike" spc="-1">
              <a:solidFill>
                <a:srgbClr val="000000"/>
              </a:solidFill>
              <a:uFill>
                <a:solidFill>
                  <a:srgbClr val="FFFFFF"/>
                </a:solidFill>
              </a:uFill>
              <a:latin typeface="Arial"/>
            </a:endParaRPr>
          </a:p>
        </p:txBody>
      </p:sp>
      <p:sp>
        <p:nvSpPr>
          <p:cNvPr id="47" name="CustomShape 8"/>
          <p:cNvSpPr/>
          <p:nvPr/>
        </p:nvSpPr>
        <p:spPr>
          <a:xfrm>
            <a:off x="10131840" y="6185160"/>
            <a:ext cx="69840" cy="248400"/>
          </a:xfrm>
          <a:custGeom>
            <a:avLst/>
            <a:gdLst/>
            <a:ahLst/>
            <a:cxnLst/>
            <a:rect l="l" t="t" r="r" b="b"/>
            <a:pathLst>
              <a:path w="527" h="1402">
                <a:moveTo>
                  <a:pt x="0" y="461"/>
                </a:moveTo>
                <a:lnTo>
                  <a:pt x="522" y="0"/>
                </a:lnTo>
                <a:lnTo>
                  <a:pt x="527" y="804"/>
                </a:lnTo>
                <a:lnTo>
                  <a:pt x="137" y="1402"/>
                </a:lnTo>
                <a:lnTo>
                  <a:pt x="0" y="461"/>
                </a:lnTo>
                <a:close/>
              </a:path>
            </a:pathLst>
          </a:custGeom>
          <a:gradFill>
            <a:gsLst>
              <a:gs pos="0">
                <a:srgbClr val="C8C8C8"/>
              </a:gs>
              <a:gs pos="100000">
                <a:srgbClr val="969696"/>
              </a:gs>
            </a:gsLst>
            <a:lin ang="2700000"/>
          </a:gradFill>
          <a:ln>
            <a:noFill/>
          </a:ln>
        </p:spPr>
        <p:style>
          <a:lnRef idx="0">
            <a:scrgbClr r="0" g="0" b="0"/>
          </a:lnRef>
          <a:fillRef idx="0">
            <a:scrgbClr r="0" g="0" b="0"/>
          </a:fillRef>
          <a:effectRef idx="0">
            <a:scrgbClr r="0" g="0" b="0"/>
          </a:effectRef>
          <a:fontRef idx="minor"/>
        </p:style>
      </p:sp>
      <p:sp>
        <p:nvSpPr>
          <p:cNvPr id="48" name="CustomShape 9"/>
          <p:cNvSpPr/>
          <p:nvPr/>
        </p:nvSpPr>
        <p:spPr>
          <a:xfrm>
            <a:off x="10012680" y="6178680"/>
            <a:ext cx="188640" cy="88200"/>
          </a:xfrm>
          <a:custGeom>
            <a:avLst/>
            <a:gdLst/>
            <a:ahLst/>
            <a:cxnLst/>
            <a:rect l="l" t="t" r="r" b="b"/>
            <a:pathLst>
              <a:path w="1418" h="498">
                <a:moveTo>
                  <a:pt x="0" y="328"/>
                </a:moveTo>
                <a:lnTo>
                  <a:pt x="631" y="0"/>
                </a:lnTo>
                <a:lnTo>
                  <a:pt x="1418" y="37"/>
                </a:lnTo>
                <a:lnTo>
                  <a:pt x="896" y="498"/>
                </a:lnTo>
                <a:lnTo>
                  <a:pt x="0" y="328"/>
                </a:lnTo>
                <a:close/>
              </a:path>
            </a:pathLst>
          </a:custGeom>
          <a:gradFill>
            <a:gsLst>
              <a:gs pos="0">
                <a:srgbClr val="FFFFFF"/>
              </a:gs>
              <a:gs pos="100000">
                <a:srgbClr val="EAEAEA"/>
              </a:gs>
            </a:gsLst>
            <a:lin ang="2700000"/>
          </a:gradFill>
          <a:ln>
            <a:noFill/>
          </a:ln>
        </p:spPr>
        <p:style>
          <a:lnRef idx="0">
            <a:scrgbClr r="0" g="0" b="0"/>
          </a:lnRef>
          <a:fillRef idx="0">
            <a:scrgbClr r="0" g="0" b="0"/>
          </a:fillRef>
          <a:effectRef idx="0">
            <a:scrgbClr r="0" g="0" b="0"/>
          </a:effectRef>
          <a:fontRef idx="minor"/>
        </p:style>
      </p:sp>
      <p:sp>
        <p:nvSpPr>
          <p:cNvPr id="49" name="CustomShape 10"/>
          <p:cNvSpPr/>
          <p:nvPr/>
        </p:nvSpPr>
        <p:spPr>
          <a:xfrm>
            <a:off x="10012680" y="6237000"/>
            <a:ext cx="137160" cy="196920"/>
          </a:xfrm>
          <a:custGeom>
            <a:avLst/>
            <a:gdLst/>
            <a:ahLst/>
            <a:cxnLst/>
            <a:rect l="l" t="t" r="r" b="b"/>
            <a:pathLst>
              <a:path w="1033" h="1111">
                <a:moveTo>
                  <a:pt x="896" y="170"/>
                </a:moveTo>
                <a:lnTo>
                  <a:pt x="1033" y="1111"/>
                </a:lnTo>
                <a:lnTo>
                  <a:pt x="286" y="780"/>
                </a:lnTo>
                <a:lnTo>
                  <a:pt x="0" y="0"/>
                </a:lnTo>
                <a:lnTo>
                  <a:pt x="896" y="170"/>
                </a:lnTo>
                <a:close/>
              </a:path>
            </a:pathLst>
          </a:custGeom>
          <a:gradFill>
            <a:gsLst>
              <a:gs pos="0">
                <a:srgbClr val="DDDDDD"/>
              </a:gs>
              <a:gs pos="100000">
                <a:srgbClr val="DDDDDD"/>
              </a:gs>
            </a:gsLst>
            <a:lin ang="2700000"/>
          </a:gradFill>
          <a:ln>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84" name="CustomShape 1"/>
          <p:cNvSpPr/>
          <p:nvPr/>
        </p:nvSpPr>
        <p:spPr>
          <a:xfrm>
            <a:off x="0" y="2017800"/>
            <a:ext cx="12189960" cy="4839840"/>
          </a:xfrm>
          <a:prstGeom prst="rect">
            <a:avLst/>
          </a:prstGeom>
          <a:gradFill>
            <a:gsLst>
              <a:gs pos="0">
                <a:srgbClr val="000000">
                  <a:alpha val="10000"/>
                </a:srgbClr>
              </a:gs>
              <a:gs pos="100000">
                <a:srgbClr val="FFFFFF">
                  <a:alpha val="0"/>
                </a:srgbClr>
              </a:gs>
            </a:gsLst>
            <a:lin ang="16200000"/>
          </a:gradFill>
          <a:ln w="12600">
            <a:noFill/>
          </a:ln>
        </p:spPr>
        <p:style>
          <a:lnRef idx="0">
            <a:scrgbClr r="0" g="0" b="0"/>
          </a:lnRef>
          <a:fillRef idx="0">
            <a:scrgbClr r="0" g="0" b="0"/>
          </a:fillRef>
          <a:effectRef idx="0">
            <a:scrgbClr r="0" g="0" b="0"/>
          </a:effectRef>
          <a:fontRef idx="minor"/>
        </p:style>
      </p:sp>
      <p:sp>
        <p:nvSpPr>
          <p:cNvPr id="85" name="PlaceHolder 2"/>
          <p:cNvSpPr>
            <a:spLocks noGrp="1"/>
          </p:cNvSpPr>
          <p:nvPr>
            <p:ph type="title"/>
          </p:nvPr>
        </p:nvSpPr>
        <p:spPr>
          <a:xfrm>
            <a:off x="324000" y="238680"/>
            <a:ext cx="11541240" cy="615960"/>
          </a:xfrm>
          <a:prstGeom prst="rect">
            <a:avLst/>
          </a:prstGeom>
        </p:spPr>
        <p:txBody>
          <a:bodyPr lIns="0" tIns="0" rIns="0" bIns="0" anchor="ctr"/>
          <a:lstStyle/>
          <a:p>
            <a:endParaRPr lang="de-DE" sz="1800" b="0" strike="noStrike" spc="-1">
              <a:solidFill>
                <a:srgbClr val="000000"/>
              </a:solidFill>
              <a:uFill>
                <a:solidFill>
                  <a:srgbClr val="FFFFFF"/>
                </a:solidFill>
              </a:uFill>
              <a:latin typeface="Calibri"/>
            </a:endParaRPr>
          </a:p>
        </p:txBody>
      </p:sp>
      <p:sp>
        <p:nvSpPr>
          <p:cNvPr id="86" name="PlaceHolder 3"/>
          <p:cNvSpPr>
            <a:spLocks noGrp="1"/>
          </p:cNvSpPr>
          <p:nvPr>
            <p:ph type="body"/>
          </p:nvPr>
        </p:nvSpPr>
        <p:spPr>
          <a:xfrm>
            <a:off x="324000" y="855000"/>
            <a:ext cx="11541240" cy="335880"/>
          </a:xfrm>
          <a:prstGeom prst="rect">
            <a:avLst/>
          </a:prstGeom>
        </p:spPr>
        <p:txBody>
          <a:bodyPr lIns="0" tIns="0" rIns="0" bIns="0"/>
          <a:lstStyle/>
          <a:p>
            <a:pPr marL="432000" indent="-324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Pulse para editar el formato de esquema del texto</a:t>
            </a:r>
          </a:p>
          <a:p>
            <a:pPr marL="864000" lvl="1" indent="-324000">
              <a:buClr>
                <a:srgbClr val="000000"/>
              </a:buClr>
              <a:buSzPct val="75000"/>
              <a:buFont typeface="Symbol" charset="2"/>
              <a:buChar char=""/>
            </a:pPr>
            <a:r>
              <a:rPr lang="de-DE" sz="2000" b="0" strike="noStrike" spc="-1">
                <a:solidFill>
                  <a:srgbClr val="000000"/>
                </a:solidFill>
                <a:uFill>
                  <a:solidFill>
                    <a:srgbClr val="FFFFFF"/>
                  </a:solidFill>
                </a:uFill>
                <a:latin typeface="Calibri"/>
              </a:rPr>
              <a:t>Segundo nivel del esquema</a:t>
            </a:r>
          </a:p>
          <a:p>
            <a:pPr marL="1296000" lvl="2" indent="-288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Tercer nivel del esquema</a:t>
            </a:r>
          </a:p>
          <a:p>
            <a:pPr marL="1728000" lvl="3" indent="-216000">
              <a:buClr>
                <a:srgbClr val="000000"/>
              </a:buClr>
              <a:buSzPct val="75000"/>
              <a:buFont typeface="Symbol" charset="2"/>
              <a:buChar char=""/>
            </a:pPr>
            <a:r>
              <a:rPr lang="de-DE" sz="2000" b="0" strike="noStrike" spc="-1">
                <a:solidFill>
                  <a:srgbClr val="000000"/>
                </a:solidFill>
                <a:uFill>
                  <a:solidFill>
                    <a:srgbClr val="FFFFFF"/>
                  </a:solidFill>
                </a:uFill>
                <a:latin typeface="Calibri"/>
              </a:rPr>
              <a:t>Cuarto nivel del esquema</a:t>
            </a:r>
          </a:p>
          <a:p>
            <a:pPr marL="2160000" lvl="4"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Quinto nivel del esquema</a:t>
            </a:r>
          </a:p>
          <a:p>
            <a:pPr marL="2592000" lvl="5"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Sexto nivel del esquema</a:t>
            </a:r>
          </a:p>
          <a:p>
            <a:pPr>
              <a:lnSpc>
                <a:spcPct val="100000"/>
              </a:lnSpc>
            </a:pPr>
            <a:r>
              <a:rPr lang="de-DE" sz="2000" b="0" strike="noStrike" spc="-1">
                <a:solidFill>
                  <a:srgbClr val="000000"/>
                </a:solidFill>
                <a:uFill>
                  <a:solidFill>
                    <a:srgbClr val="FFFFFF"/>
                  </a:solidFill>
                </a:uFill>
                <a:latin typeface="Calibri"/>
              </a:rPr>
              <a:t>Séptimo nivel del esquemaClick to edit Master text styles</a:t>
            </a:r>
          </a:p>
        </p:txBody>
      </p:sp>
      <p:sp>
        <p:nvSpPr>
          <p:cNvPr id="87" name="PlaceHolder 4"/>
          <p:cNvSpPr>
            <a:spLocks noGrp="1"/>
          </p:cNvSpPr>
          <p:nvPr>
            <p:ph type="dt"/>
          </p:nvPr>
        </p:nvSpPr>
        <p:spPr>
          <a:xfrm>
            <a:off x="324000" y="6356520"/>
            <a:ext cx="2134440" cy="359640"/>
          </a:xfrm>
          <a:prstGeom prst="rect">
            <a:avLst/>
          </a:prstGeom>
        </p:spPr>
        <p:txBody>
          <a:bodyPr lIns="0" tIns="0" rIns="0" bIns="0" anchor="ctr"/>
          <a:lstStyle/>
          <a:p>
            <a:pPr>
              <a:lnSpc>
                <a:spcPct val="100000"/>
              </a:lnSpc>
            </a:pPr>
            <a:fld id="{64079EDF-C06F-4789-ACE1-11FA506E2636}" type="datetime">
              <a:rPr lang="es-MX" sz="1200" b="0" strike="noStrike" spc="-1">
                <a:solidFill>
                  <a:srgbClr val="8B8B8B"/>
                </a:solidFill>
                <a:uFill>
                  <a:solidFill>
                    <a:srgbClr val="FFFFFF"/>
                  </a:solidFill>
                </a:uFill>
                <a:latin typeface="Calibri"/>
              </a:rPr>
              <a:t>25/11/2016</a:t>
            </a:fld>
            <a:endParaRPr lang="es-MX" sz="1400" b="0" strike="noStrike" spc="-1">
              <a:solidFill>
                <a:srgbClr val="000000"/>
              </a:solidFill>
              <a:uFill>
                <a:solidFill>
                  <a:srgbClr val="FFFFFF"/>
                </a:solidFill>
              </a:uFill>
              <a:latin typeface="Times New Roman"/>
            </a:endParaRPr>
          </a:p>
        </p:txBody>
      </p:sp>
      <p:sp>
        <p:nvSpPr>
          <p:cNvPr id="88" name="PlaceHolder 5"/>
          <p:cNvSpPr>
            <a:spLocks noGrp="1"/>
          </p:cNvSpPr>
          <p:nvPr>
            <p:ph type="ftr"/>
          </p:nvPr>
        </p:nvSpPr>
        <p:spPr>
          <a:xfrm>
            <a:off x="2458800" y="6356520"/>
            <a:ext cx="7272720" cy="359640"/>
          </a:xfrm>
          <a:prstGeom prst="rect">
            <a:avLst/>
          </a:prstGeom>
        </p:spPr>
        <p:txBody>
          <a:bodyPr lIns="0" tIns="0" rIns="0" bIns="0" anchor="ctr"/>
          <a:lstStyle/>
          <a:p>
            <a:endParaRPr lang="es-MX" sz="2400" b="0" strike="noStrike" spc="-1">
              <a:solidFill>
                <a:srgbClr val="000000"/>
              </a:solidFill>
              <a:uFill>
                <a:solidFill>
                  <a:srgbClr val="FFFFFF"/>
                </a:solidFill>
              </a:uFill>
              <a:latin typeface="Times New Roman"/>
            </a:endParaRPr>
          </a:p>
        </p:txBody>
      </p:sp>
      <p:sp>
        <p:nvSpPr>
          <p:cNvPr id="89" name="PlaceHolder 6"/>
          <p:cNvSpPr>
            <a:spLocks noGrp="1"/>
          </p:cNvSpPr>
          <p:nvPr>
            <p:ph type="sldNum"/>
          </p:nvPr>
        </p:nvSpPr>
        <p:spPr>
          <a:xfrm>
            <a:off x="9731880" y="6356520"/>
            <a:ext cx="2134440" cy="359640"/>
          </a:xfrm>
          <a:prstGeom prst="rect">
            <a:avLst/>
          </a:prstGeom>
        </p:spPr>
        <p:txBody>
          <a:bodyPr lIns="0" tIns="0" rIns="0" bIns="0" anchor="ctr"/>
          <a:lstStyle/>
          <a:p>
            <a:pPr algn="r">
              <a:lnSpc>
                <a:spcPct val="100000"/>
              </a:lnSpc>
            </a:pPr>
            <a:fld id="{5757A83D-CAE8-48F0-98B8-9E2B6ED4BF49}" type="slidenum">
              <a:rPr lang="es-MX" sz="1200" b="0" strike="noStrike" spc="-1">
                <a:solidFill>
                  <a:srgbClr val="8B8B8B"/>
                </a:solidFill>
                <a:uFill>
                  <a:solidFill>
                    <a:srgbClr val="FFFFFF"/>
                  </a:solidFill>
                </a:uFill>
                <a:latin typeface="Calibri"/>
              </a:rPr>
              <a:t>‹Nº›</a:t>
            </a:fld>
            <a:endParaRPr lang="es-MX" sz="1400" b="0" strike="noStrike" spc="-1">
              <a:solidFill>
                <a:srgbClr val="000000"/>
              </a:solidFill>
              <a:uFill>
                <a:solidFill>
                  <a:srgbClr val="FFFFFF"/>
                </a:solidFill>
              </a:uFill>
              <a:latin typeface="Times New Roman"/>
            </a:endParaRPr>
          </a:p>
        </p:txBody>
      </p:sp>
      <p:sp>
        <p:nvSpPr>
          <p:cNvPr id="90" name="CustomShape 7"/>
          <p:cNvSpPr/>
          <p:nvPr/>
        </p:nvSpPr>
        <p:spPr>
          <a:xfrm>
            <a:off x="9859680" y="6125760"/>
            <a:ext cx="2005560" cy="359640"/>
          </a:xfrm>
          <a:prstGeom prst="rect">
            <a:avLst/>
          </a:prstGeom>
          <a:noFill/>
          <a:ln>
            <a:noFill/>
          </a:ln>
          <a:effectLst>
            <a:outerShdw blurRad="241300" sx="102000" sy="102000" algn="ctr" rotWithShape="0">
              <a:srgbClr val="000000">
                <a:alpha val="15000"/>
              </a:srgbClr>
            </a:outerShdw>
          </a:effectLst>
        </p:spPr>
        <p:style>
          <a:lnRef idx="0">
            <a:scrgbClr r="0" g="0" b="0"/>
          </a:lnRef>
          <a:fillRef idx="0">
            <a:scrgbClr r="0" g="0" b="0"/>
          </a:fillRef>
          <a:effectRef idx="0">
            <a:scrgbClr r="0" g="0" b="0"/>
          </a:effectRef>
          <a:fontRef idx="minor"/>
        </p:style>
        <p:txBody>
          <a:bodyPr lIns="432000" tIns="45000" rIns="0" bIns="45000" anchor="ctr"/>
          <a:lstStyle/>
          <a:p>
            <a:pPr algn="ctr">
              <a:lnSpc>
                <a:spcPct val="100000"/>
              </a:lnSpc>
            </a:pPr>
            <a:r>
              <a:rPr lang="es-MX" sz="1200" b="0" strike="noStrike" spc="199">
                <a:solidFill>
                  <a:srgbClr val="A6A6A6"/>
                </a:solidFill>
                <a:uFill>
                  <a:solidFill>
                    <a:srgbClr val="FFFFFF"/>
                  </a:solidFill>
                </a:uFill>
                <a:latin typeface="Calibri"/>
              </a:rPr>
              <a:t>NovaUniversitas</a:t>
            </a:r>
            <a:endParaRPr lang="es-MX" sz="1800" b="0" strike="noStrike" spc="-1">
              <a:solidFill>
                <a:srgbClr val="000000"/>
              </a:solidFill>
              <a:uFill>
                <a:solidFill>
                  <a:srgbClr val="FFFFFF"/>
                </a:solidFill>
              </a:uFill>
              <a:latin typeface="Arial"/>
            </a:endParaRPr>
          </a:p>
        </p:txBody>
      </p:sp>
      <p:sp>
        <p:nvSpPr>
          <p:cNvPr id="91" name="CustomShape 8"/>
          <p:cNvSpPr/>
          <p:nvPr/>
        </p:nvSpPr>
        <p:spPr>
          <a:xfrm>
            <a:off x="10131840" y="6185160"/>
            <a:ext cx="69840" cy="248400"/>
          </a:xfrm>
          <a:custGeom>
            <a:avLst/>
            <a:gdLst/>
            <a:ahLst/>
            <a:cxnLst/>
            <a:rect l="l" t="t" r="r" b="b"/>
            <a:pathLst>
              <a:path w="527" h="1402">
                <a:moveTo>
                  <a:pt x="0" y="461"/>
                </a:moveTo>
                <a:lnTo>
                  <a:pt x="522" y="0"/>
                </a:lnTo>
                <a:lnTo>
                  <a:pt x="527" y="804"/>
                </a:lnTo>
                <a:lnTo>
                  <a:pt x="137" y="1402"/>
                </a:lnTo>
                <a:lnTo>
                  <a:pt x="0" y="461"/>
                </a:lnTo>
                <a:close/>
              </a:path>
            </a:pathLst>
          </a:custGeom>
          <a:gradFill>
            <a:gsLst>
              <a:gs pos="0">
                <a:srgbClr val="C8C8C8"/>
              </a:gs>
              <a:gs pos="100000">
                <a:srgbClr val="969696"/>
              </a:gs>
            </a:gsLst>
            <a:lin ang="2700000"/>
          </a:gradFill>
          <a:ln>
            <a:noFill/>
          </a:ln>
        </p:spPr>
        <p:style>
          <a:lnRef idx="0">
            <a:scrgbClr r="0" g="0" b="0"/>
          </a:lnRef>
          <a:fillRef idx="0">
            <a:scrgbClr r="0" g="0" b="0"/>
          </a:fillRef>
          <a:effectRef idx="0">
            <a:scrgbClr r="0" g="0" b="0"/>
          </a:effectRef>
          <a:fontRef idx="minor"/>
        </p:style>
      </p:sp>
      <p:sp>
        <p:nvSpPr>
          <p:cNvPr id="92" name="CustomShape 9"/>
          <p:cNvSpPr/>
          <p:nvPr/>
        </p:nvSpPr>
        <p:spPr>
          <a:xfrm>
            <a:off x="10012680" y="6178680"/>
            <a:ext cx="188640" cy="88200"/>
          </a:xfrm>
          <a:custGeom>
            <a:avLst/>
            <a:gdLst/>
            <a:ahLst/>
            <a:cxnLst/>
            <a:rect l="l" t="t" r="r" b="b"/>
            <a:pathLst>
              <a:path w="1418" h="498">
                <a:moveTo>
                  <a:pt x="0" y="328"/>
                </a:moveTo>
                <a:lnTo>
                  <a:pt x="631" y="0"/>
                </a:lnTo>
                <a:lnTo>
                  <a:pt x="1418" y="37"/>
                </a:lnTo>
                <a:lnTo>
                  <a:pt x="896" y="498"/>
                </a:lnTo>
                <a:lnTo>
                  <a:pt x="0" y="328"/>
                </a:lnTo>
                <a:close/>
              </a:path>
            </a:pathLst>
          </a:custGeom>
          <a:gradFill>
            <a:gsLst>
              <a:gs pos="0">
                <a:srgbClr val="FFFFFF"/>
              </a:gs>
              <a:gs pos="100000">
                <a:srgbClr val="EAEAEA"/>
              </a:gs>
            </a:gsLst>
            <a:lin ang="2700000"/>
          </a:gradFill>
          <a:ln>
            <a:noFill/>
          </a:ln>
        </p:spPr>
        <p:style>
          <a:lnRef idx="0">
            <a:scrgbClr r="0" g="0" b="0"/>
          </a:lnRef>
          <a:fillRef idx="0">
            <a:scrgbClr r="0" g="0" b="0"/>
          </a:fillRef>
          <a:effectRef idx="0">
            <a:scrgbClr r="0" g="0" b="0"/>
          </a:effectRef>
          <a:fontRef idx="minor"/>
        </p:style>
      </p:sp>
      <p:sp>
        <p:nvSpPr>
          <p:cNvPr id="93" name="CustomShape 10"/>
          <p:cNvSpPr/>
          <p:nvPr/>
        </p:nvSpPr>
        <p:spPr>
          <a:xfrm>
            <a:off x="10012680" y="6237000"/>
            <a:ext cx="137160" cy="196920"/>
          </a:xfrm>
          <a:custGeom>
            <a:avLst/>
            <a:gdLst/>
            <a:ahLst/>
            <a:cxnLst/>
            <a:rect l="l" t="t" r="r" b="b"/>
            <a:pathLst>
              <a:path w="1033" h="1111">
                <a:moveTo>
                  <a:pt x="896" y="170"/>
                </a:moveTo>
                <a:lnTo>
                  <a:pt x="1033" y="1111"/>
                </a:lnTo>
                <a:lnTo>
                  <a:pt x="286" y="780"/>
                </a:lnTo>
                <a:lnTo>
                  <a:pt x="0" y="0"/>
                </a:lnTo>
                <a:lnTo>
                  <a:pt x="896" y="170"/>
                </a:lnTo>
                <a:close/>
              </a:path>
            </a:pathLst>
          </a:custGeom>
          <a:gradFill>
            <a:gsLst>
              <a:gs pos="0">
                <a:srgbClr val="DDDDDD"/>
              </a:gs>
              <a:gs pos="100000">
                <a:srgbClr val="DDDDDD"/>
              </a:gs>
            </a:gsLst>
            <a:lin ang="2700000"/>
          </a:gradFill>
          <a:ln>
            <a:noFill/>
          </a:ln>
        </p:spPr>
        <p:style>
          <a:lnRef idx="0">
            <a:scrgbClr r="0" g="0" b="0"/>
          </a:lnRef>
          <a:fillRef idx="0">
            <a:scrgbClr r="0" g="0" b="0"/>
          </a:fillRef>
          <a:effectRef idx="0">
            <a:scrgbClr r="0" g="0" b="0"/>
          </a:effectRef>
          <a:fontRef idx="minor"/>
        </p:style>
      </p:sp>
    </p:spTree>
  </p:cSld>
  <p:clrMap bg1="lt1" tx1="dk1" bg2="lt2" tx2="dk2" accent1="accent1" accent2="accent2" accent3="accent3" accent4="accent4" accent5="accent5" accent6="accent6" hlink="hlink" folHlink="folHlink"/>
  <p:sldLayoutIdLst>
    <p:sldLayoutId id="2147483675" r:id="rId1"/>
    <p:sldLayoutId id="2147483676" r:id="rId2"/>
    <p:sldLayoutId id="2147483677" r:id="rId3"/>
    <p:sldLayoutId id="2147483678" r:id="rId4"/>
    <p:sldLayoutId id="2147483679" r:id="rId5"/>
    <p:sldLayoutId id="2147483680" r:id="rId6"/>
    <p:sldLayoutId id="2147483681" r:id="rId7"/>
    <p:sldLayoutId id="2147483682" r:id="rId8"/>
    <p:sldLayoutId id="2147483683" r:id="rId9"/>
    <p:sldLayoutId id="2147483684" r:id="rId10"/>
    <p:sldLayoutId id="2147483685" r:id="rId11"/>
    <p:sldLayoutId id="2147483686"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128" name="CustomShape 1"/>
          <p:cNvSpPr/>
          <p:nvPr/>
        </p:nvSpPr>
        <p:spPr>
          <a:xfrm>
            <a:off x="0" y="2017800"/>
            <a:ext cx="12189960" cy="4839840"/>
          </a:xfrm>
          <a:prstGeom prst="rect">
            <a:avLst/>
          </a:prstGeom>
          <a:gradFill>
            <a:gsLst>
              <a:gs pos="0">
                <a:srgbClr val="000000">
                  <a:alpha val="10000"/>
                </a:srgbClr>
              </a:gs>
              <a:gs pos="100000">
                <a:srgbClr val="FFFFFF">
                  <a:alpha val="0"/>
                </a:srgbClr>
              </a:gs>
            </a:gsLst>
            <a:lin ang="16200000"/>
          </a:gradFill>
          <a:ln w="12600">
            <a:noFill/>
          </a:ln>
        </p:spPr>
        <p:style>
          <a:lnRef idx="0">
            <a:scrgbClr r="0" g="0" b="0"/>
          </a:lnRef>
          <a:fillRef idx="0">
            <a:scrgbClr r="0" g="0" b="0"/>
          </a:fillRef>
          <a:effectRef idx="0">
            <a:scrgbClr r="0" g="0" b="0"/>
          </a:effectRef>
          <a:fontRef idx="minor"/>
        </p:style>
      </p:sp>
      <p:sp>
        <p:nvSpPr>
          <p:cNvPr id="129" name="PlaceHolder 2"/>
          <p:cNvSpPr>
            <a:spLocks noGrp="1"/>
          </p:cNvSpPr>
          <p:nvPr>
            <p:ph type="dt"/>
          </p:nvPr>
        </p:nvSpPr>
        <p:spPr>
          <a:xfrm>
            <a:off x="324000" y="6356520"/>
            <a:ext cx="2134440" cy="359640"/>
          </a:xfrm>
          <a:prstGeom prst="rect">
            <a:avLst/>
          </a:prstGeom>
        </p:spPr>
        <p:txBody>
          <a:bodyPr lIns="0" tIns="0" rIns="0" bIns="0" anchor="ctr"/>
          <a:lstStyle/>
          <a:p>
            <a:pPr>
              <a:lnSpc>
                <a:spcPct val="100000"/>
              </a:lnSpc>
            </a:pPr>
            <a:fld id="{10BA61C5-8FF7-4275-BDCE-22DFA4C9A68F}" type="datetime">
              <a:rPr lang="es-MX" sz="1200" b="0" strike="noStrike" spc="-1">
                <a:solidFill>
                  <a:srgbClr val="8B8B8B"/>
                </a:solidFill>
                <a:uFill>
                  <a:solidFill>
                    <a:srgbClr val="FFFFFF"/>
                  </a:solidFill>
                </a:uFill>
                <a:latin typeface="Calibri"/>
              </a:rPr>
              <a:t>25/11/2016</a:t>
            </a:fld>
            <a:endParaRPr lang="es-MX" sz="1400" b="0" strike="noStrike" spc="-1">
              <a:solidFill>
                <a:srgbClr val="000000"/>
              </a:solidFill>
              <a:uFill>
                <a:solidFill>
                  <a:srgbClr val="FFFFFF"/>
                </a:solidFill>
              </a:uFill>
              <a:latin typeface="Times New Roman"/>
            </a:endParaRPr>
          </a:p>
        </p:txBody>
      </p:sp>
      <p:sp>
        <p:nvSpPr>
          <p:cNvPr id="130" name="PlaceHolder 3"/>
          <p:cNvSpPr>
            <a:spLocks noGrp="1"/>
          </p:cNvSpPr>
          <p:nvPr>
            <p:ph type="ftr"/>
          </p:nvPr>
        </p:nvSpPr>
        <p:spPr>
          <a:xfrm>
            <a:off x="2458800" y="6356520"/>
            <a:ext cx="7272720" cy="359640"/>
          </a:xfrm>
          <a:prstGeom prst="rect">
            <a:avLst/>
          </a:prstGeom>
        </p:spPr>
        <p:txBody>
          <a:bodyPr lIns="0" tIns="0" rIns="0" bIns="0" anchor="ctr"/>
          <a:lstStyle/>
          <a:p>
            <a:endParaRPr lang="es-MX" sz="2400" b="0" strike="noStrike" spc="-1">
              <a:solidFill>
                <a:srgbClr val="000000"/>
              </a:solidFill>
              <a:uFill>
                <a:solidFill>
                  <a:srgbClr val="FFFFFF"/>
                </a:solidFill>
              </a:uFill>
              <a:latin typeface="Times New Roman"/>
            </a:endParaRPr>
          </a:p>
        </p:txBody>
      </p:sp>
      <p:sp>
        <p:nvSpPr>
          <p:cNvPr id="131" name="PlaceHolder 4"/>
          <p:cNvSpPr>
            <a:spLocks noGrp="1"/>
          </p:cNvSpPr>
          <p:nvPr>
            <p:ph type="sldNum"/>
          </p:nvPr>
        </p:nvSpPr>
        <p:spPr>
          <a:xfrm>
            <a:off x="9731880" y="6356520"/>
            <a:ext cx="2134440" cy="359640"/>
          </a:xfrm>
          <a:prstGeom prst="rect">
            <a:avLst/>
          </a:prstGeom>
        </p:spPr>
        <p:txBody>
          <a:bodyPr lIns="0" tIns="0" rIns="0" bIns="0" anchor="ctr"/>
          <a:lstStyle/>
          <a:p>
            <a:pPr algn="r">
              <a:lnSpc>
                <a:spcPct val="100000"/>
              </a:lnSpc>
            </a:pPr>
            <a:fld id="{3EACF065-6C46-4118-83E3-1740EE0EE886}" type="slidenum">
              <a:rPr lang="es-MX" sz="1200" b="0" strike="noStrike" spc="-1">
                <a:solidFill>
                  <a:srgbClr val="8B8B8B"/>
                </a:solidFill>
                <a:uFill>
                  <a:solidFill>
                    <a:srgbClr val="FFFFFF"/>
                  </a:solidFill>
                </a:uFill>
                <a:latin typeface="Calibri"/>
              </a:rPr>
              <a:t>‹Nº›</a:t>
            </a:fld>
            <a:endParaRPr lang="es-MX" sz="1400" b="0" strike="noStrike" spc="-1">
              <a:solidFill>
                <a:srgbClr val="000000"/>
              </a:solidFill>
              <a:uFill>
                <a:solidFill>
                  <a:srgbClr val="FFFFFF"/>
                </a:solidFill>
              </a:uFill>
              <a:latin typeface="Times New Roman"/>
            </a:endParaRPr>
          </a:p>
        </p:txBody>
      </p:sp>
      <p:sp>
        <p:nvSpPr>
          <p:cNvPr id="132" name="PlaceHolder 5"/>
          <p:cNvSpPr>
            <a:spLocks noGrp="1"/>
          </p:cNvSpPr>
          <p:nvPr>
            <p:ph type="title"/>
          </p:nvPr>
        </p:nvSpPr>
        <p:spPr>
          <a:xfrm>
            <a:off x="609480" y="273600"/>
            <a:ext cx="10970640" cy="1144800"/>
          </a:xfrm>
          <a:prstGeom prst="rect">
            <a:avLst/>
          </a:prstGeom>
        </p:spPr>
        <p:txBody>
          <a:bodyPr lIns="0" tIns="0" rIns="0" bIns="0" anchor="ctr"/>
          <a:lstStyle/>
          <a:p>
            <a:r>
              <a:rPr lang="de-DE" sz="1800" b="0" strike="noStrike" spc="-1">
                <a:solidFill>
                  <a:srgbClr val="000000"/>
                </a:solidFill>
                <a:uFill>
                  <a:solidFill>
                    <a:srgbClr val="FFFFFF"/>
                  </a:solidFill>
                </a:uFill>
                <a:latin typeface="Calibri"/>
              </a:rPr>
              <a:t>Pulse para editar el formato del texto de título</a:t>
            </a:r>
          </a:p>
        </p:txBody>
      </p:sp>
      <p:sp>
        <p:nvSpPr>
          <p:cNvPr id="133" name="PlaceHolder 6"/>
          <p:cNvSpPr>
            <a:spLocks noGrp="1"/>
          </p:cNvSpPr>
          <p:nvPr>
            <p:ph type="body"/>
          </p:nvPr>
        </p:nvSpPr>
        <p:spPr>
          <a:xfrm>
            <a:off x="609480" y="1604520"/>
            <a:ext cx="10970640" cy="3976920"/>
          </a:xfrm>
          <a:prstGeom prst="rect">
            <a:avLst/>
          </a:prstGeom>
        </p:spPr>
        <p:txBody>
          <a:bodyPr lIns="0" tIns="0" rIns="0" bIns="0"/>
          <a:lstStyle/>
          <a:p>
            <a:pPr marL="432000" indent="-324000">
              <a:buClr>
                <a:srgbClr val="000000"/>
              </a:buClr>
              <a:buSzPct val="45000"/>
              <a:buFont typeface="Wingdings" charset="2"/>
              <a:buChar char=""/>
            </a:pPr>
            <a:r>
              <a:rPr lang="de-DE" sz="1800" b="0" strike="noStrike" spc="-1">
                <a:solidFill>
                  <a:srgbClr val="000000"/>
                </a:solidFill>
                <a:uFill>
                  <a:solidFill>
                    <a:srgbClr val="FFFFFF"/>
                  </a:solidFill>
                </a:uFill>
                <a:latin typeface="Calibri"/>
              </a:rPr>
              <a:t>Pulse para editar el formato de esquema del texto</a:t>
            </a:r>
          </a:p>
          <a:p>
            <a:pPr marL="864000" lvl="1" indent="-324000">
              <a:buClr>
                <a:srgbClr val="000000"/>
              </a:buClr>
              <a:buSzPct val="75000"/>
              <a:buFont typeface="Symbol" charset="2"/>
              <a:buChar char=""/>
            </a:pPr>
            <a:r>
              <a:rPr lang="de-DE" sz="1800" b="0" strike="noStrike" spc="-1">
                <a:solidFill>
                  <a:srgbClr val="000000"/>
                </a:solidFill>
                <a:uFill>
                  <a:solidFill>
                    <a:srgbClr val="FFFFFF"/>
                  </a:solidFill>
                </a:uFill>
                <a:latin typeface="Calibri"/>
              </a:rPr>
              <a:t>Segundo nivel del esquema</a:t>
            </a:r>
          </a:p>
          <a:p>
            <a:pPr marL="1296000" lvl="2" indent="-288000">
              <a:buClr>
                <a:srgbClr val="000000"/>
              </a:buClr>
              <a:buSzPct val="45000"/>
              <a:buFont typeface="Wingdings" charset="2"/>
              <a:buChar char=""/>
            </a:pPr>
            <a:r>
              <a:rPr lang="de-DE" sz="1800" b="0" strike="noStrike" spc="-1">
                <a:solidFill>
                  <a:srgbClr val="000000"/>
                </a:solidFill>
                <a:uFill>
                  <a:solidFill>
                    <a:srgbClr val="FFFFFF"/>
                  </a:solidFill>
                </a:uFill>
                <a:latin typeface="Calibri"/>
              </a:rPr>
              <a:t>Tercer nivel del esquema</a:t>
            </a:r>
          </a:p>
          <a:p>
            <a:pPr marL="1728000" lvl="3" indent="-216000">
              <a:buClr>
                <a:srgbClr val="000000"/>
              </a:buClr>
              <a:buSzPct val="75000"/>
              <a:buFont typeface="Symbol" charset="2"/>
              <a:buChar char=""/>
            </a:pPr>
            <a:r>
              <a:rPr lang="de-DE" sz="1800" b="0" strike="noStrike" spc="-1">
                <a:solidFill>
                  <a:srgbClr val="000000"/>
                </a:solidFill>
                <a:uFill>
                  <a:solidFill>
                    <a:srgbClr val="FFFFFF"/>
                  </a:solidFill>
                </a:uFill>
                <a:latin typeface="Calibri"/>
              </a:rPr>
              <a:t>Cuarto nivel del esquema</a:t>
            </a:r>
          </a:p>
          <a:p>
            <a:pPr marL="2160000" lvl="4"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Quinto nivel del esquema</a:t>
            </a:r>
          </a:p>
          <a:p>
            <a:pPr marL="2592000" lvl="5"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Sexto nivel del esquema</a:t>
            </a:r>
          </a:p>
          <a:p>
            <a:pPr marL="3024000" lvl="6" indent="-216000">
              <a:buClr>
                <a:srgbClr val="000000"/>
              </a:buClr>
              <a:buSzPct val="45000"/>
              <a:buFont typeface="Wingdings" charset="2"/>
              <a:buChar char=""/>
            </a:pPr>
            <a:r>
              <a:rPr lang="de-DE" sz="2000" b="0" strike="noStrike" spc="-1">
                <a:solidFill>
                  <a:srgbClr val="000000"/>
                </a:solidFill>
                <a:uFill>
                  <a:solidFill>
                    <a:srgbClr val="FFFFFF"/>
                  </a:solidFill>
                </a:uFill>
                <a:latin typeface="Calibri"/>
              </a:rPr>
              <a:t>Séptimo nivel del esquema</a:t>
            </a:r>
          </a:p>
        </p:txBody>
      </p:sp>
    </p:spTree>
  </p:cSld>
  <p:clrMap bg1="lt1" tx1="dk1" bg2="lt2" tx2="dk2" accent1="accent1" accent2="accent2" accent3="accent3" accent4="accent4" accent5="accent5" accent6="accent6" hlink="hlink" folHlink="folHlink"/>
  <p:sldLayoutIdLst>
    <p:sldLayoutId id="2147483688" r:id="rId1"/>
    <p:sldLayoutId id="2147483689" r:id="rId2"/>
    <p:sldLayoutId id="2147483690" r:id="rId3"/>
    <p:sldLayoutId id="2147483691" r:id="rId4"/>
    <p:sldLayoutId id="2147483692" r:id="rId5"/>
    <p:sldLayoutId id="2147483693" r:id="rId6"/>
    <p:sldLayoutId id="2147483694" r:id="rId7"/>
    <p:sldLayoutId id="2147483695" r:id="rId8"/>
    <p:sldLayoutId id="2147483696" r:id="rId9"/>
    <p:sldLayoutId id="2147483697" r:id="rId10"/>
    <p:sldLayoutId id="2147483698" r:id="rId11"/>
    <p:sldLayoutId id="2147483699"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MX"/>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5.xml"/><Relationship Id="rId4" Type="http://schemas.openxmlformats.org/officeDocument/2006/relationships/image" Target="../media/image20.png"/></Relationships>
</file>

<file path=ppt/slides/_rels/slide12.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4.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5.xml"/></Relationships>
</file>

<file path=ppt/slides/_rels/slide15.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image" Target="../media/image23.png"/><Relationship Id="rId1" Type="http://schemas.openxmlformats.org/officeDocument/2006/relationships/slideLayout" Target="../slideLayouts/slideLayout25.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 Id="rId9" Type="http://schemas.openxmlformats.org/officeDocument/2006/relationships/image" Target="../media/image3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17.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31.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8" Type="http://schemas.openxmlformats.org/officeDocument/2006/relationships/image" Target="../media/image37.png"/><Relationship Id="rId13" Type="http://schemas.openxmlformats.org/officeDocument/2006/relationships/image" Target="../media/image42.gif"/><Relationship Id="rId3" Type="http://schemas.openxmlformats.org/officeDocument/2006/relationships/image" Target="../media/image32.png"/><Relationship Id="rId7" Type="http://schemas.openxmlformats.org/officeDocument/2006/relationships/image" Target="../media/image36.png"/><Relationship Id="rId12" Type="http://schemas.openxmlformats.org/officeDocument/2006/relationships/image" Target="../media/image41.png"/><Relationship Id="rId2" Type="http://schemas.openxmlformats.org/officeDocument/2006/relationships/notesSlide" Target="../notesSlides/notesSlide1.xml"/><Relationship Id="rId16" Type="http://schemas.openxmlformats.org/officeDocument/2006/relationships/image" Target="../media/image45.png"/><Relationship Id="rId1" Type="http://schemas.openxmlformats.org/officeDocument/2006/relationships/slideLayout" Target="../slideLayouts/slideLayout25.xml"/><Relationship Id="rId6" Type="http://schemas.openxmlformats.org/officeDocument/2006/relationships/image" Target="../media/image35.png"/><Relationship Id="rId11" Type="http://schemas.openxmlformats.org/officeDocument/2006/relationships/image" Target="../media/image40.png"/><Relationship Id="rId5" Type="http://schemas.openxmlformats.org/officeDocument/2006/relationships/image" Target="../media/image34.png"/><Relationship Id="rId15" Type="http://schemas.openxmlformats.org/officeDocument/2006/relationships/image" Target="../media/image44.png"/><Relationship Id="rId10" Type="http://schemas.openxmlformats.org/officeDocument/2006/relationships/image" Target="../media/image39.png"/><Relationship Id="rId4" Type="http://schemas.openxmlformats.org/officeDocument/2006/relationships/image" Target="../media/image33.png"/><Relationship Id="rId9" Type="http://schemas.openxmlformats.org/officeDocument/2006/relationships/image" Target="../media/image38.png"/><Relationship Id="rId14" Type="http://schemas.openxmlformats.org/officeDocument/2006/relationships/image" Target="../media/image43.png"/></Relationships>
</file>

<file path=ppt/slides/_rels/slide19.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5.png"/><Relationship Id="rId7" Type="http://schemas.openxmlformats.org/officeDocument/2006/relationships/image" Target="../media/image49.png"/><Relationship Id="rId2" Type="http://schemas.openxmlformats.org/officeDocument/2006/relationships/notesSlide" Target="../notesSlides/notesSlide2.xml"/><Relationship Id="rId1" Type="http://schemas.openxmlformats.org/officeDocument/2006/relationships/slideLayout" Target="../slideLayouts/slideLayout25.xml"/><Relationship Id="rId6" Type="http://schemas.openxmlformats.org/officeDocument/2006/relationships/image" Target="../media/image48.png"/><Relationship Id="rId11" Type="http://schemas.openxmlformats.org/officeDocument/2006/relationships/image" Target="../media/image53.png"/><Relationship Id="rId5" Type="http://schemas.openxmlformats.org/officeDocument/2006/relationships/image" Target="../media/image47.png"/><Relationship Id="rId10" Type="http://schemas.openxmlformats.org/officeDocument/2006/relationships/image" Target="../media/image52.png"/><Relationship Id="rId4" Type="http://schemas.openxmlformats.org/officeDocument/2006/relationships/image" Target="../media/image46.png"/><Relationship Id="rId9" Type="http://schemas.openxmlformats.org/officeDocument/2006/relationships/image" Target="../media/image51.png"/></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3.xml"/></Relationships>
</file>

<file path=ppt/slides/_rels/slide20.xml.rels><?xml version="1.0" encoding="UTF-8" standalone="yes"?>
<Relationships xmlns="http://schemas.openxmlformats.org/package/2006/relationships"><Relationship Id="rId8" Type="http://schemas.openxmlformats.org/officeDocument/2006/relationships/image" Target="../media/image59.png"/><Relationship Id="rId13" Type="http://schemas.openxmlformats.org/officeDocument/2006/relationships/image" Target="../media/image63.png"/><Relationship Id="rId3" Type="http://schemas.openxmlformats.org/officeDocument/2006/relationships/image" Target="../media/image54.png"/><Relationship Id="rId7" Type="http://schemas.openxmlformats.org/officeDocument/2006/relationships/image" Target="../media/image58.png"/><Relationship Id="rId12" Type="http://schemas.openxmlformats.org/officeDocument/2006/relationships/image" Target="../media/image62.png"/><Relationship Id="rId2" Type="http://schemas.openxmlformats.org/officeDocument/2006/relationships/notesSlide" Target="../notesSlides/notesSlide3.xml"/><Relationship Id="rId16" Type="http://schemas.openxmlformats.org/officeDocument/2006/relationships/image" Target="../media/image65.png"/><Relationship Id="rId1" Type="http://schemas.openxmlformats.org/officeDocument/2006/relationships/slideLayout" Target="../slideLayouts/slideLayout25.xml"/><Relationship Id="rId6" Type="http://schemas.openxmlformats.org/officeDocument/2006/relationships/image" Target="../media/image57.png"/><Relationship Id="rId11" Type="http://schemas.openxmlformats.org/officeDocument/2006/relationships/image" Target="../media/image61.png"/><Relationship Id="rId5" Type="http://schemas.openxmlformats.org/officeDocument/2006/relationships/image" Target="../media/image56.png"/><Relationship Id="rId15" Type="http://schemas.openxmlformats.org/officeDocument/2006/relationships/image" Target="../media/image64.png"/><Relationship Id="rId10" Type="http://schemas.openxmlformats.org/officeDocument/2006/relationships/image" Target="../media/image60.png"/><Relationship Id="rId4" Type="http://schemas.openxmlformats.org/officeDocument/2006/relationships/image" Target="../media/image55.png"/><Relationship Id="rId9" Type="http://schemas.openxmlformats.org/officeDocument/2006/relationships/image" Target="../media/image25.png"/><Relationship Id="rId1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2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3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5.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5.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image" Target="../media/image9.png"/><Relationship Id="rId1" Type="http://schemas.openxmlformats.org/officeDocument/2006/relationships/slideLayout" Target="../slideLayouts/slideLayout25.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5.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3" name="CustomShape 1"/>
          <p:cNvSpPr/>
          <p:nvPr/>
        </p:nvSpPr>
        <p:spPr>
          <a:xfrm rot="21224400">
            <a:off x="-26821" y="1451117"/>
            <a:ext cx="6957963"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174" name="CustomShape 2"/>
          <p:cNvSpPr/>
          <p:nvPr/>
        </p:nvSpPr>
        <p:spPr>
          <a:xfrm rot="21224400">
            <a:off x="-27205" y="1223345"/>
            <a:ext cx="9437971"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175" name="CustomShape 3"/>
          <p:cNvSpPr/>
          <p:nvPr/>
        </p:nvSpPr>
        <p:spPr>
          <a:xfrm rot="10423800">
            <a:off x="5240079" y="5051925"/>
            <a:ext cx="6964676"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176" name="CustomShape 4"/>
          <p:cNvSpPr/>
          <p:nvPr/>
        </p:nvSpPr>
        <p:spPr>
          <a:xfrm rot="10423800">
            <a:off x="2989711" y="5069776"/>
            <a:ext cx="9224606"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177" name="CustomShape 5"/>
          <p:cNvSpPr/>
          <p:nvPr/>
        </p:nvSpPr>
        <p:spPr>
          <a:xfrm>
            <a:off x="684360" y="2333520"/>
            <a:ext cx="10885340" cy="699840"/>
          </a:xfrm>
          <a:prstGeom prst="rect">
            <a:avLst/>
          </a:prstGeom>
          <a:noFill/>
          <a:ln>
            <a:noFill/>
          </a:ln>
        </p:spPr>
        <p:style>
          <a:lnRef idx="0">
            <a:scrgbClr r="0" g="0" b="0"/>
          </a:lnRef>
          <a:fillRef idx="0">
            <a:scrgbClr r="0" g="0" b="0"/>
          </a:fillRef>
          <a:effectRef idx="0">
            <a:scrgbClr r="0" g="0" b="0"/>
          </a:effectRef>
          <a:fontRef idx="minor"/>
        </p:style>
        <p:txBody>
          <a:bodyPr wrap="none" lIns="0" tIns="45000" rIns="90000" bIns="45000"/>
          <a:lstStyle/>
          <a:p>
            <a:pPr>
              <a:lnSpc>
                <a:spcPct val="100000"/>
              </a:lnSpc>
            </a:pPr>
            <a:r>
              <a:rPr lang="es-MX" sz="4000" b="1" strike="noStrike" spc="-1" dirty="0">
                <a:solidFill>
                  <a:srgbClr val="000000"/>
                </a:solidFill>
                <a:uFill>
                  <a:solidFill>
                    <a:srgbClr val="FFFFFF"/>
                  </a:solidFill>
                </a:uFill>
                <a:latin typeface="Calibri"/>
              </a:rPr>
              <a:t>Tesis de Licenciatura: Examen a puerta </a:t>
            </a:r>
            <a:r>
              <a:rPr lang="es-MX" sz="4000" b="1" strike="noStrike" spc="-1" dirty="0" smtClean="0">
                <a:solidFill>
                  <a:srgbClr val="000000"/>
                </a:solidFill>
                <a:uFill>
                  <a:solidFill>
                    <a:srgbClr val="FFFFFF"/>
                  </a:solidFill>
                </a:uFill>
                <a:latin typeface="Calibri"/>
              </a:rPr>
              <a:t>abierta</a:t>
            </a:r>
            <a:endParaRPr lang="es-MX" sz="1800" b="0" strike="noStrike" spc="-1" dirty="0">
              <a:solidFill>
                <a:srgbClr val="000000"/>
              </a:solidFill>
              <a:uFill>
                <a:solidFill>
                  <a:srgbClr val="FFFFFF"/>
                </a:solidFill>
              </a:uFill>
              <a:latin typeface="Arial"/>
            </a:endParaRPr>
          </a:p>
        </p:txBody>
      </p:sp>
      <p:sp>
        <p:nvSpPr>
          <p:cNvPr id="178" name="CustomShape 6"/>
          <p:cNvSpPr/>
          <p:nvPr/>
        </p:nvSpPr>
        <p:spPr>
          <a:xfrm>
            <a:off x="684360" y="3741840"/>
            <a:ext cx="9205920" cy="191916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p>
            <a:pPr>
              <a:lnSpc>
                <a:spcPct val="100000"/>
              </a:lnSpc>
            </a:pPr>
            <a:r>
              <a:rPr lang="es-MX" sz="2000" b="0" strike="noStrike" spc="-1">
                <a:solidFill>
                  <a:srgbClr val="000000"/>
                </a:solidFill>
                <a:uFill>
                  <a:solidFill>
                    <a:srgbClr val="FFFFFF"/>
                  </a:solidFill>
                </a:uFill>
                <a:latin typeface="Calibri"/>
              </a:rPr>
              <a:t>“Diseño e implementación de un sistema CRM como medio para incrementar la productividad de una pequeña empresa del Estado de Oaxaca”</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a:p>
            <a:pPr>
              <a:lnSpc>
                <a:spcPct val="100000"/>
              </a:lnSpc>
            </a:pPr>
            <a:r>
              <a:rPr lang="es-MX" sz="2000" b="0" strike="noStrike" spc="-1">
                <a:solidFill>
                  <a:srgbClr val="000000"/>
                </a:solidFill>
                <a:uFill>
                  <a:solidFill>
                    <a:srgbClr val="FFFFFF"/>
                  </a:solidFill>
                </a:uFill>
                <a:latin typeface="Calibri"/>
              </a:rPr>
              <a:t>Manuel Eduardo Santiago Cruz</a:t>
            </a:r>
            <a:endParaRPr lang="es-MX" sz="1800" b="0" strike="noStrike" spc="-1">
              <a:solidFill>
                <a:srgbClr val="000000"/>
              </a:solidFill>
              <a:uFill>
                <a:solidFill>
                  <a:srgbClr val="FFFFFF"/>
                </a:solidFill>
              </a:uFill>
              <a:latin typeface="Arial"/>
            </a:endParaRPr>
          </a:p>
          <a:p>
            <a:pPr>
              <a:lnSpc>
                <a:spcPct val="100000"/>
              </a:lnSpc>
            </a:pPr>
            <a:r>
              <a:rPr lang="es-MX" sz="2000" b="0" strike="noStrike" spc="-1">
                <a:solidFill>
                  <a:srgbClr val="000000"/>
                </a:solidFill>
                <a:uFill>
                  <a:solidFill>
                    <a:srgbClr val="FFFFFF"/>
                  </a:solidFill>
                </a:uFill>
                <a:latin typeface="Calibri"/>
              </a:rPr>
              <a:t>Director: Dr. Iván A. García Pacheco</a:t>
            </a:r>
            <a:endParaRPr lang="es-MX" sz="1800" b="0" strike="noStrike" spc="-1">
              <a:solidFill>
                <a:srgbClr val="000000"/>
              </a:solidFill>
              <a:uFill>
                <a:solidFill>
                  <a:srgbClr val="FFFFFF"/>
                </a:solidFill>
              </a:uFill>
              <a:latin typeface="Arial"/>
            </a:endParaRPr>
          </a:p>
        </p:txBody>
      </p:sp>
      <p:pic>
        <p:nvPicPr>
          <p:cNvPr id="179" name="Imagen 10"/>
          <p:cNvPicPr/>
          <p:nvPr/>
        </p:nvPicPr>
        <p:blipFill>
          <a:blip r:embed="rId2"/>
          <a:stretch/>
        </p:blipFill>
        <p:spPr>
          <a:xfrm>
            <a:off x="10884240" y="5218560"/>
            <a:ext cx="863640" cy="1354680"/>
          </a:xfrm>
          <a:prstGeom prst="rect">
            <a:avLst/>
          </a:prstGeom>
          <a:ln>
            <a:noFill/>
          </a:ln>
        </p:spPr>
      </p:pic>
      <p:sp>
        <p:nvSpPr>
          <p:cNvPr id="180" name="CustomShape 7"/>
          <p:cNvSpPr/>
          <p:nvPr/>
        </p:nvSpPr>
        <p:spPr>
          <a:xfrm>
            <a:off x="5645880" y="6238800"/>
            <a:ext cx="4772880" cy="57636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p>
            <a:pPr algn="ctr">
              <a:lnSpc>
                <a:spcPct val="100000"/>
              </a:lnSpc>
            </a:pPr>
            <a:r>
              <a:rPr lang="es-MX" sz="1600" b="0" strike="noStrike" spc="-1">
                <a:solidFill>
                  <a:srgbClr val="000000"/>
                </a:solidFill>
                <a:uFill>
                  <a:solidFill>
                    <a:srgbClr val="FFFFFF"/>
                  </a:solidFill>
                </a:uFill>
                <a:latin typeface="Calibri"/>
              </a:rPr>
              <a:t>Ocotlán de Morelos, Oaxaca a </a:t>
            </a:r>
            <a:r>
              <a:rPr lang="es-MX" sz="1600" b="0" strike="noStrike" spc="-1" smtClean="0">
                <a:solidFill>
                  <a:srgbClr val="000000"/>
                </a:solidFill>
                <a:uFill>
                  <a:solidFill>
                    <a:srgbClr val="FFFFFF"/>
                  </a:solidFill>
                </a:uFill>
                <a:latin typeface="Calibri"/>
              </a:rPr>
              <a:t>25 </a:t>
            </a:r>
            <a:r>
              <a:rPr lang="es-MX" sz="1600" b="0" strike="noStrike" spc="-1">
                <a:solidFill>
                  <a:srgbClr val="000000"/>
                </a:solidFill>
                <a:uFill>
                  <a:solidFill>
                    <a:srgbClr val="FFFFFF"/>
                  </a:solidFill>
                </a:uFill>
                <a:latin typeface="Calibri"/>
              </a:rPr>
              <a:t>de noviembre de 2016</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323"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324" name="CustomShape 3"/>
          <p:cNvSpPr/>
          <p:nvPr/>
        </p:nvSpPr>
        <p:spPr>
          <a:xfrm>
            <a:off x="324000" y="2353320"/>
            <a:ext cx="11541240" cy="25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A pesar de lo anterior, se ha realizado un esfuerzo por definir estrategias de implantación enfocadas a CRM en el contexto de la pequeña empresa. En este sentido, esta tesis realizó una revisión de literatura para identificar </a:t>
            </a:r>
            <a:r>
              <a:rPr lang="es-MX" sz="2000" b="0" i="1" strike="noStrike" spc="-1">
                <a:solidFill>
                  <a:srgbClr val="000000"/>
                </a:solidFill>
                <a:uFill>
                  <a:solidFill>
                    <a:srgbClr val="FFFFFF"/>
                  </a:solidFill>
                </a:uFill>
                <a:latin typeface="Calibri"/>
              </a:rPr>
              <a:t>Factores Importantes de Éxito (FIEs) </a:t>
            </a:r>
            <a:r>
              <a:rPr lang="es-MX" sz="2000" b="0" strike="noStrike" spc="-1">
                <a:solidFill>
                  <a:srgbClr val="000000"/>
                </a:solidFill>
                <a:uFill>
                  <a:solidFill>
                    <a:srgbClr val="FFFFFF"/>
                  </a:solidFill>
                </a:uFill>
                <a:latin typeface="Calibri"/>
              </a:rPr>
              <a:t>como punto de partida para establecer una arquitectura de acuerdo a las pequeñas empresas.</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Se logró identificar un conjunto de recomendaciones obtenidas en diferentes países (con características similares a México) y que corresponden con la experiencia de implantar CRM en el contexto de las pequeñas empresas.</a:t>
            </a:r>
            <a:endParaRPr lang="es-MX" sz="1800" b="0" strike="noStrike" spc="-1">
              <a:solidFill>
                <a:srgbClr val="000000"/>
              </a:solidFill>
              <a:uFill>
                <a:solidFill>
                  <a:srgbClr val="FFFFFF"/>
                </a:solidFill>
              </a:uFill>
              <a:latin typeface="Arial"/>
            </a:endParaRPr>
          </a:p>
        </p:txBody>
      </p:sp>
      <p:sp>
        <p:nvSpPr>
          <p:cNvPr id="325"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326"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327"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328" name="CustomShape 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329" name="CustomShape 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330" name="CustomShape 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331" name="CustomShape 10"/>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332" name="CustomShape 11"/>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333" name="CustomShape 12"/>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4"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335"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336" name="CustomShape 3"/>
          <p:cNvSpPr/>
          <p:nvPr/>
        </p:nvSpPr>
        <p:spPr>
          <a:xfrm>
            <a:off x="324000" y="2353320"/>
            <a:ext cx="115412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Por ejemplo:</a:t>
            </a:r>
            <a:endParaRPr lang="es-MX" sz="1800" b="0" strike="noStrike" spc="-1">
              <a:solidFill>
                <a:srgbClr val="000000"/>
              </a:solidFill>
              <a:uFill>
                <a:solidFill>
                  <a:srgbClr val="FFFFFF"/>
                </a:solidFill>
              </a:uFill>
              <a:latin typeface="Arial"/>
            </a:endParaRPr>
          </a:p>
        </p:txBody>
      </p:sp>
      <p:sp>
        <p:nvSpPr>
          <p:cNvPr id="337"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338"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339" name="CustomShape 6"/>
          <p:cNvSpPr/>
          <p:nvPr/>
        </p:nvSpPr>
        <p:spPr>
          <a:xfrm>
            <a:off x="1803600" y="3111840"/>
            <a:ext cx="2594880" cy="9424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100000"/>
              </a:lnSpc>
            </a:pPr>
            <a:r>
              <a:rPr lang="es-MX" sz="1400" b="0" strike="noStrike" spc="-1">
                <a:solidFill>
                  <a:srgbClr val="080808"/>
                </a:solidFill>
                <a:uFill>
                  <a:solidFill>
                    <a:srgbClr val="FFFFFF"/>
                  </a:solidFill>
                </a:uFill>
                <a:latin typeface="Calibri"/>
              </a:rPr>
              <a:t>El desarrollo y la implantación de un sistema CRM para demostrar sus aspectos positivos en entornos reales</a:t>
            </a:r>
            <a:endParaRPr lang="es-MX" sz="1800" b="0" strike="noStrike" spc="-1">
              <a:solidFill>
                <a:srgbClr val="000000"/>
              </a:solidFill>
              <a:uFill>
                <a:solidFill>
                  <a:srgbClr val="FFFFFF"/>
                </a:solidFill>
              </a:uFill>
              <a:latin typeface="Arial"/>
            </a:endParaRPr>
          </a:p>
        </p:txBody>
      </p:sp>
      <p:sp>
        <p:nvSpPr>
          <p:cNvPr id="340" name="CustomShape 7"/>
          <p:cNvSpPr/>
          <p:nvPr/>
        </p:nvSpPr>
        <p:spPr>
          <a:xfrm>
            <a:off x="5679360" y="3094200"/>
            <a:ext cx="2273040" cy="9604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100000"/>
              </a:lnSpc>
            </a:pPr>
            <a:r>
              <a:rPr lang="es-MX" sz="1400" b="0" strike="noStrike" spc="-1">
                <a:solidFill>
                  <a:srgbClr val="080808"/>
                </a:solidFill>
                <a:uFill>
                  <a:solidFill>
                    <a:srgbClr val="FFFFFF"/>
                  </a:solidFill>
                </a:uFill>
                <a:latin typeface="Calibri"/>
              </a:rPr>
              <a:t>El desarrollo de un sistema CRM para la toma de decisiones en el área de innovación</a:t>
            </a:r>
            <a:endParaRPr lang="es-MX" sz="1800" b="0" strike="noStrike" spc="-1">
              <a:solidFill>
                <a:srgbClr val="000000"/>
              </a:solidFill>
              <a:uFill>
                <a:solidFill>
                  <a:srgbClr val="FFFFFF"/>
                </a:solidFill>
              </a:uFill>
              <a:latin typeface="Arial"/>
            </a:endParaRPr>
          </a:p>
        </p:txBody>
      </p:sp>
      <p:sp>
        <p:nvSpPr>
          <p:cNvPr id="341" name="CustomShape 8"/>
          <p:cNvSpPr/>
          <p:nvPr/>
        </p:nvSpPr>
        <p:spPr>
          <a:xfrm>
            <a:off x="9194400" y="3081600"/>
            <a:ext cx="2273040" cy="9604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100000"/>
              </a:lnSpc>
            </a:pPr>
            <a:r>
              <a:rPr lang="es-MX" sz="1400" b="0" strike="noStrike" spc="-1">
                <a:solidFill>
                  <a:srgbClr val="080808"/>
                </a:solidFill>
                <a:uFill>
                  <a:solidFill>
                    <a:srgbClr val="FFFFFF"/>
                  </a:solidFill>
                </a:uFill>
                <a:latin typeface="Calibri"/>
              </a:rPr>
              <a:t>El desarrollo de un sistema CRM para PyMEs basado en la tecnología ActiveX Data Object</a:t>
            </a:r>
            <a:endParaRPr lang="es-MX" sz="1800" b="0" strike="noStrike" spc="-1">
              <a:solidFill>
                <a:srgbClr val="000000"/>
              </a:solidFill>
              <a:uFill>
                <a:solidFill>
                  <a:srgbClr val="FFFFFF"/>
                </a:solidFill>
              </a:uFill>
              <a:latin typeface="Arial"/>
            </a:endParaRPr>
          </a:p>
        </p:txBody>
      </p:sp>
      <p:pic>
        <p:nvPicPr>
          <p:cNvPr id="342" name="Picture 6"/>
          <p:cNvPicPr/>
          <p:nvPr/>
        </p:nvPicPr>
        <p:blipFill>
          <a:blip r:embed="rId2"/>
          <a:stretch/>
        </p:blipFill>
        <p:spPr>
          <a:xfrm>
            <a:off x="8030520" y="2985480"/>
            <a:ext cx="1152720" cy="1152720"/>
          </a:xfrm>
          <a:prstGeom prst="rect">
            <a:avLst/>
          </a:prstGeom>
          <a:ln>
            <a:noFill/>
          </a:ln>
        </p:spPr>
      </p:pic>
      <p:pic>
        <p:nvPicPr>
          <p:cNvPr id="343" name="Picture 8"/>
          <p:cNvPicPr/>
          <p:nvPr/>
        </p:nvPicPr>
        <p:blipFill>
          <a:blip r:embed="rId3"/>
          <a:stretch/>
        </p:blipFill>
        <p:spPr>
          <a:xfrm>
            <a:off x="4272480" y="2985480"/>
            <a:ext cx="1603800" cy="1202760"/>
          </a:xfrm>
          <a:prstGeom prst="rect">
            <a:avLst/>
          </a:prstGeom>
          <a:ln>
            <a:noFill/>
          </a:ln>
        </p:spPr>
      </p:pic>
      <p:pic>
        <p:nvPicPr>
          <p:cNvPr id="344" name="Picture 6"/>
          <p:cNvPicPr/>
          <p:nvPr/>
        </p:nvPicPr>
        <p:blipFill>
          <a:blip r:embed="rId2"/>
          <a:stretch/>
        </p:blipFill>
        <p:spPr>
          <a:xfrm>
            <a:off x="597960" y="2998080"/>
            <a:ext cx="1152720" cy="1152720"/>
          </a:xfrm>
          <a:prstGeom prst="rect">
            <a:avLst/>
          </a:prstGeom>
          <a:ln>
            <a:noFill/>
          </a:ln>
        </p:spPr>
      </p:pic>
      <p:sp>
        <p:nvSpPr>
          <p:cNvPr id="345" name="CustomShape 9"/>
          <p:cNvSpPr/>
          <p:nvPr/>
        </p:nvSpPr>
        <p:spPr>
          <a:xfrm>
            <a:off x="3936240" y="2885760"/>
            <a:ext cx="59508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rPr>
              <a:t>China</a:t>
            </a:r>
            <a:endParaRPr lang="es-MX" sz="1800" b="0" strike="noStrike" spc="-1">
              <a:solidFill>
                <a:srgbClr val="000000"/>
              </a:solidFill>
              <a:uFill>
                <a:solidFill>
                  <a:srgbClr val="FFFFFF"/>
                </a:solidFill>
              </a:uFill>
              <a:latin typeface="Arial"/>
            </a:endParaRPr>
          </a:p>
        </p:txBody>
      </p:sp>
      <p:sp>
        <p:nvSpPr>
          <p:cNvPr id="346" name="CustomShape 10"/>
          <p:cNvSpPr/>
          <p:nvPr/>
        </p:nvSpPr>
        <p:spPr>
          <a:xfrm>
            <a:off x="11004840" y="2860200"/>
            <a:ext cx="59508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rPr>
              <a:t>China</a:t>
            </a:r>
            <a:endParaRPr lang="es-MX" sz="1800" b="0" strike="noStrike" spc="-1">
              <a:solidFill>
                <a:srgbClr val="000000"/>
              </a:solidFill>
              <a:uFill>
                <a:solidFill>
                  <a:srgbClr val="FFFFFF"/>
                </a:solidFill>
              </a:uFill>
              <a:latin typeface="Arial"/>
            </a:endParaRPr>
          </a:p>
        </p:txBody>
      </p:sp>
      <p:sp>
        <p:nvSpPr>
          <p:cNvPr id="347" name="CustomShape 11"/>
          <p:cNvSpPr/>
          <p:nvPr/>
        </p:nvSpPr>
        <p:spPr>
          <a:xfrm>
            <a:off x="7443720" y="2867400"/>
            <a:ext cx="595080" cy="39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rPr>
              <a:t>Polonia</a:t>
            </a:r>
            <a:endParaRPr lang="es-MX" sz="1800" b="0" strike="noStrike" spc="-1">
              <a:solidFill>
                <a:srgbClr val="000000"/>
              </a:solidFill>
              <a:uFill>
                <a:solidFill>
                  <a:srgbClr val="FFFFFF"/>
                </a:solidFill>
              </a:uFill>
              <a:latin typeface="Arial"/>
            </a:endParaRPr>
          </a:p>
        </p:txBody>
      </p:sp>
      <p:sp>
        <p:nvSpPr>
          <p:cNvPr id="348" name="CustomShape 12"/>
          <p:cNvSpPr/>
          <p:nvPr/>
        </p:nvSpPr>
        <p:spPr>
          <a:xfrm>
            <a:off x="3163320" y="4758480"/>
            <a:ext cx="2594880" cy="9424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100000"/>
              </a:lnSpc>
            </a:pPr>
            <a:r>
              <a:rPr lang="es-MX" sz="1400" b="0" strike="noStrike" spc="-1">
                <a:solidFill>
                  <a:srgbClr val="080808"/>
                </a:solidFill>
                <a:uFill>
                  <a:solidFill>
                    <a:srgbClr val="FFFFFF"/>
                  </a:solidFill>
                </a:uFill>
                <a:latin typeface="Calibri"/>
              </a:rPr>
              <a:t>El desarrollo de una aplicación móvil basada en CRM para dispositivos iOS y bajo tecnología persuasiva</a:t>
            </a:r>
            <a:endParaRPr lang="es-MX" sz="1800" b="0" strike="noStrike" spc="-1">
              <a:solidFill>
                <a:srgbClr val="000000"/>
              </a:solidFill>
              <a:uFill>
                <a:solidFill>
                  <a:srgbClr val="FFFFFF"/>
                </a:solidFill>
              </a:uFill>
              <a:latin typeface="Arial"/>
            </a:endParaRPr>
          </a:p>
        </p:txBody>
      </p:sp>
      <p:sp>
        <p:nvSpPr>
          <p:cNvPr id="349" name="CustomShape 13"/>
          <p:cNvSpPr/>
          <p:nvPr/>
        </p:nvSpPr>
        <p:spPr>
          <a:xfrm>
            <a:off x="7433280" y="4758480"/>
            <a:ext cx="2594880" cy="9424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100000"/>
              </a:lnSpc>
            </a:pPr>
            <a:r>
              <a:rPr lang="es-MX" sz="1400" b="0" strike="noStrike" spc="-1">
                <a:solidFill>
                  <a:srgbClr val="080808"/>
                </a:solidFill>
                <a:uFill>
                  <a:solidFill>
                    <a:srgbClr val="FFFFFF"/>
                  </a:solidFill>
                </a:uFill>
                <a:latin typeface="Calibri"/>
              </a:rPr>
              <a:t>Desarrollo de un sistema CRM para la pequeña empresa Dinghao Material Company</a:t>
            </a:r>
            <a:endParaRPr lang="es-MX" sz="1800" b="0" strike="noStrike" spc="-1">
              <a:solidFill>
                <a:srgbClr val="000000"/>
              </a:solidFill>
              <a:uFill>
                <a:solidFill>
                  <a:srgbClr val="FFFFFF"/>
                </a:solidFill>
              </a:uFill>
              <a:latin typeface="Arial"/>
            </a:endParaRPr>
          </a:p>
        </p:txBody>
      </p:sp>
      <p:pic>
        <p:nvPicPr>
          <p:cNvPr id="350" name="Picture 4"/>
          <p:cNvPicPr/>
          <p:nvPr/>
        </p:nvPicPr>
        <p:blipFill>
          <a:blip r:embed="rId4"/>
          <a:stretch/>
        </p:blipFill>
        <p:spPr>
          <a:xfrm>
            <a:off x="1979280" y="4684320"/>
            <a:ext cx="1090800" cy="1090800"/>
          </a:xfrm>
          <a:prstGeom prst="rect">
            <a:avLst/>
          </a:prstGeom>
          <a:ln>
            <a:noFill/>
          </a:ln>
        </p:spPr>
      </p:pic>
      <p:pic>
        <p:nvPicPr>
          <p:cNvPr id="351" name="Picture 6"/>
          <p:cNvPicPr/>
          <p:nvPr/>
        </p:nvPicPr>
        <p:blipFill>
          <a:blip r:embed="rId2"/>
          <a:stretch/>
        </p:blipFill>
        <p:spPr>
          <a:xfrm>
            <a:off x="6242040" y="4653360"/>
            <a:ext cx="1152720" cy="1152720"/>
          </a:xfrm>
          <a:prstGeom prst="rect">
            <a:avLst/>
          </a:prstGeom>
          <a:ln>
            <a:noFill/>
          </a:ln>
        </p:spPr>
      </p:pic>
      <p:sp>
        <p:nvSpPr>
          <p:cNvPr id="352" name="CustomShape 14"/>
          <p:cNvSpPr/>
          <p:nvPr/>
        </p:nvSpPr>
        <p:spPr>
          <a:xfrm>
            <a:off x="5154480" y="4537440"/>
            <a:ext cx="704520" cy="39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rPr>
              <a:t>Singapur</a:t>
            </a:r>
            <a:endParaRPr lang="es-MX" sz="1800" b="0" strike="noStrike" spc="-1">
              <a:solidFill>
                <a:srgbClr val="000000"/>
              </a:solidFill>
              <a:uFill>
                <a:solidFill>
                  <a:srgbClr val="FFFFFF"/>
                </a:solidFill>
              </a:uFill>
              <a:latin typeface="Arial"/>
            </a:endParaRPr>
          </a:p>
        </p:txBody>
      </p:sp>
      <p:sp>
        <p:nvSpPr>
          <p:cNvPr id="353" name="CustomShape 15"/>
          <p:cNvSpPr/>
          <p:nvPr/>
        </p:nvSpPr>
        <p:spPr>
          <a:xfrm>
            <a:off x="9505440" y="4529160"/>
            <a:ext cx="7045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rPr>
              <a:t>China</a:t>
            </a:r>
            <a:endParaRPr lang="es-MX" sz="1800" b="0" strike="noStrike" spc="-1">
              <a:solidFill>
                <a:srgbClr val="000000"/>
              </a:solidFill>
              <a:uFill>
                <a:solidFill>
                  <a:srgbClr val="FFFFFF"/>
                </a:solidFill>
              </a:uFill>
              <a:latin typeface="Arial"/>
            </a:endParaRPr>
          </a:p>
        </p:txBody>
      </p:sp>
      <p:sp>
        <p:nvSpPr>
          <p:cNvPr id="354" name="CustomShape 1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355" name="CustomShape 1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356" name="CustomShape 1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357" name="CustomShape 1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358" name="CustomShape 20"/>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359" name="CustomShape 21"/>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360" name="CustomShape 22"/>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362"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363" name="CustomShape 3"/>
          <p:cNvSpPr/>
          <p:nvPr/>
        </p:nvSpPr>
        <p:spPr>
          <a:xfrm>
            <a:off x="324000" y="2353320"/>
            <a:ext cx="11541240" cy="1309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A pesar de que la cantidad de propuestas es limitada, la revisión de literatura ha permitido identificar el interés de algunos países (investigadores y empresas) por integrar una estrategia CRM basada en tecnología como medio para incrementar el beneficio económico de las ventas.</a:t>
            </a:r>
            <a:endParaRPr lang="es-MX" sz="1800" b="0" strike="noStrike" spc="-1">
              <a:solidFill>
                <a:srgbClr val="000000"/>
              </a:solidFill>
              <a:uFill>
                <a:solidFill>
                  <a:srgbClr val="FFFFFF"/>
                </a:solidFill>
              </a:uFill>
              <a:latin typeface="Arial"/>
            </a:endParaRPr>
          </a:p>
        </p:txBody>
      </p:sp>
      <p:sp>
        <p:nvSpPr>
          <p:cNvPr id="364"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365"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366" name="CustomShape 6"/>
          <p:cNvSpPr/>
          <p:nvPr/>
        </p:nvSpPr>
        <p:spPr>
          <a:xfrm>
            <a:off x="4710600" y="4078440"/>
            <a:ext cx="4211640" cy="9424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100000"/>
              </a:lnSpc>
            </a:pPr>
            <a:r>
              <a:rPr lang="es-MX" sz="1400" b="0" strike="noStrike" spc="-1">
                <a:solidFill>
                  <a:srgbClr val="080808"/>
                </a:solidFill>
                <a:uFill>
                  <a:solidFill>
                    <a:srgbClr val="FFFFFF"/>
                  </a:solidFill>
                </a:uFill>
                <a:latin typeface="Calibri"/>
              </a:rPr>
              <a:t>Esta búsqueda exploratoria permitió identificar características comúnes que pueden considerarse para diseñar un sistema CRM enfocado a las pequeñas empresas de nuestro Estado</a:t>
            </a:r>
            <a:endParaRPr lang="es-MX" sz="1800" b="0" strike="noStrike" spc="-1">
              <a:solidFill>
                <a:srgbClr val="000000"/>
              </a:solidFill>
              <a:uFill>
                <a:solidFill>
                  <a:srgbClr val="FFFFFF"/>
                </a:solidFill>
              </a:uFill>
              <a:latin typeface="Arial"/>
            </a:endParaRPr>
          </a:p>
        </p:txBody>
      </p:sp>
      <p:sp>
        <p:nvSpPr>
          <p:cNvPr id="367" name="CustomShape 7"/>
          <p:cNvSpPr/>
          <p:nvPr/>
        </p:nvSpPr>
        <p:spPr>
          <a:xfrm>
            <a:off x="8412120" y="3852000"/>
            <a:ext cx="595080" cy="39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rPr>
              <a:t>México</a:t>
            </a:r>
            <a:endParaRPr lang="es-MX" sz="1800" b="0" strike="noStrike" spc="-1">
              <a:solidFill>
                <a:srgbClr val="000000"/>
              </a:solidFill>
              <a:uFill>
                <a:solidFill>
                  <a:srgbClr val="FFFFFF"/>
                </a:solidFill>
              </a:uFill>
              <a:latin typeface="Arial"/>
            </a:endParaRPr>
          </a:p>
        </p:txBody>
      </p:sp>
      <p:pic>
        <p:nvPicPr>
          <p:cNvPr id="368" name="Picture 2"/>
          <p:cNvPicPr/>
          <p:nvPr/>
        </p:nvPicPr>
        <p:blipFill>
          <a:blip r:embed="rId2"/>
          <a:stretch/>
        </p:blipFill>
        <p:spPr>
          <a:xfrm>
            <a:off x="3266640" y="3954600"/>
            <a:ext cx="1578960" cy="1184040"/>
          </a:xfrm>
          <a:prstGeom prst="rect">
            <a:avLst/>
          </a:prstGeom>
          <a:ln>
            <a:noFill/>
          </a:ln>
        </p:spPr>
      </p:pic>
      <p:sp>
        <p:nvSpPr>
          <p:cNvPr id="369" name="CustomShape 8"/>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370" name="CustomShape 9"/>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371" name="CustomShape 10"/>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372" name="CustomShape 11"/>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373" name="CustomShape 12"/>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374" name="CustomShape 13"/>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375" name="CustomShape 14"/>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6" name="CustomShape 1"/>
          <p:cNvSpPr/>
          <p:nvPr/>
        </p:nvSpPr>
        <p:spPr>
          <a:xfrm>
            <a:off x="5100840" y="3445920"/>
            <a:ext cx="1968840" cy="1828440"/>
          </a:xfrm>
          <a:prstGeom prst="ellipse">
            <a:avLst/>
          </a:prstGeom>
          <a:noFill/>
          <a:ln w="76320">
            <a:solidFill>
              <a:srgbClr val="C00000"/>
            </a:solidFill>
            <a:round/>
          </a:ln>
        </p:spPr>
        <p:style>
          <a:lnRef idx="0">
            <a:scrgbClr r="0" g="0" b="0"/>
          </a:lnRef>
          <a:fillRef idx="0">
            <a:scrgbClr r="0" g="0" b="0"/>
          </a:fillRef>
          <a:effectRef idx="0">
            <a:scrgbClr r="0" g="0" b="0"/>
          </a:effectRef>
          <a:fontRef idx="minor"/>
        </p:style>
      </p:sp>
      <p:sp>
        <p:nvSpPr>
          <p:cNvPr id="377" name="CustomShape 2"/>
          <p:cNvSpPr/>
          <p:nvPr/>
        </p:nvSpPr>
        <p:spPr>
          <a:xfrm rot="8694600">
            <a:off x="6783480" y="3822840"/>
            <a:ext cx="377280" cy="272880"/>
          </a:xfrm>
          <a:prstGeom prst="triangle">
            <a:avLst>
              <a:gd name="adj" fmla="val 50000"/>
            </a:avLst>
          </a:prstGeom>
          <a:solidFill>
            <a:srgbClr val="C00000"/>
          </a:solidFill>
          <a:ln w="12600">
            <a:noFill/>
          </a:ln>
        </p:spPr>
        <p:style>
          <a:lnRef idx="0">
            <a:scrgbClr r="0" g="0" b="0"/>
          </a:lnRef>
          <a:fillRef idx="0">
            <a:scrgbClr r="0" g="0" b="0"/>
          </a:fillRef>
          <a:effectRef idx="0">
            <a:scrgbClr r="0" g="0" b="0"/>
          </a:effectRef>
          <a:fontRef idx="minor"/>
        </p:style>
      </p:sp>
      <p:sp>
        <p:nvSpPr>
          <p:cNvPr id="378" name="CustomShape 3"/>
          <p:cNvSpPr/>
          <p:nvPr/>
        </p:nvSpPr>
        <p:spPr>
          <a:xfrm rot="19367400">
            <a:off x="5034600" y="4665600"/>
            <a:ext cx="377280" cy="272880"/>
          </a:xfrm>
          <a:prstGeom prst="triangle">
            <a:avLst>
              <a:gd name="adj" fmla="val 50000"/>
            </a:avLst>
          </a:prstGeom>
          <a:solidFill>
            <a:srgbClr val="C00000"/>
          </a:solidFill>
          <a:ln w="12600">
            <a:noFill/>
          </a:ln>
        </p:spPr>
        <p:style>
          <a:lnRef idx="0">
            <a:scrgbClr r="0" g="0" b="0"/>
          </a:lnRef>
          <a:fillRef idx="0">
            <a:scrgbClr r="0" g="0" b="0"/>
          </a:fillRef>
          <a:effectRef idx="0">
            <a:scrgbClr r="0" g="0" b="0"/>
          </a:effectRef>
          <a:fontRef idx="minor"/>
        </p:style>
      </p:sp>
      <p:sp>
        <p:nvSpPr>
          <p:cNvPr id="379" name="TextShape 4"/>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380" name="TextShape 5"/>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381" name="CustomShape 6"/>
          <p:cNvSpPr/>
          <p:nvPr/>
        </p:nvSpPr>
        <p:spPr>
          <a:xfrm>
            <a:off x="324000" y="2353320"/>
            <a:ext cx="1154124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Este análisis permitió identificar dos tipos de FIEs considerados como base para la solución propuesta:</a:t>
            </a:r>
            <a:endParaRPr lang="es-MX" sz="1800" b="0" strike="noStrike" spc="-1">
              <a:solidFill>
                <a:srgbClr val="000000"/>
              </a:solidFill>
              <a:uFill>
                <a:solidFill>
                  <a:srgbClr val="FFFFFF"/>
                </a:solidFill>
              </a:uFill>
              <a:latin typeface="Arial"/>
            </a:endParaRPr>
          </a:p>
        </p:txBody>
      </p:sp>
      <p:sp>
        <p:nvSpPr>
          <p:cNvPr id="382" name="CustomShape 7"/>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383" name="CustomShape 8"/>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graphicFrame>
        <p:nvGraphicFramePr>
          <p:cNvPr id="384" name="Table 9"/>
          <p:cNvGraphicFramePr/>
          <p:nvPr/>
        </p:nvGraphicFramePr>
        <p:xfrm>
          <a:off x="733320" y="2974680"/>
          <a:ext cx="4978080" cy="2039400"/>
        </p:xfrm>
        <a:graphic>
          <a:graphicData uri="http://schemas.openxmlformats.org/drawingml/2006/table">
            <a:tbl>
              <a:tblPr/>
              <a:tblGrid>
                <a:gridCol w="2489040"/>
                <a:gridCol w="2489040"/>
              </a:tblGrid>
              <a:tr h="304920">
                <a:tc gridSpan="2">
                  <a:txBody>
                    <a:bodyPr/>
                    <a:lstStyle/>
                    <a:p>
                      <a:pPr algn="ctr">
                        <a:lnSpc>
                          <a:spcPct val="100000"/>
                        </a:lnSpc>
                      </a:pPr>
                      <a:r>
                        <a:rPr lang="es-MX" sz="1400" b="1" strike="noStrike" spc="-1">
                          <a:solidFill>
                            <a:srgbClr val="FFFFFF"/>
                          </a:solidFill>
                          <a:uFill>
                            <a:solidFill>
                              <a:srgbClr val="FFFFFF"/>
                            </a:solidFill>
                          </a:uFill>
                          <a:latin typeface="Calibri"/>
                        </a:rPr>
                        <a:t>FIEs organizacionales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14E41"/>
                    </a:solidFill>
                  </a:tcPr>
                </a:tc>
                <a:tc hMerge="1">
                  <a:txBody>
                    <a:bodyPr/>
                    <a:lstStyle/>
                    <a:p>
                      <a:endParaRPr lang="es-MX"/>
                    </a:p>
                  </a:txBody>
                  <a:tcPr>
                    <a:solidFill>
                      <a:srgbClr val="729FCF"/>
                    </a:solidFill>
                  </a:tcPr>
                </a:tc>
              </a:tr>
              <a:tr h="1734480">
                <a:tc>
                  <a:txBody>
                    <a:bodyPr/>
                    <a:lstStyle/>
                    <a:p>
                      <a:pPr algn="ctr">
                        <a:lnSpc>
                          <a:spcPct val="100000"/>
                        </a:lnSpc>
                      </a:pPr>
                      <a:r>
                        <a:rPr lang="es-MX" sz="1200" b="0" strike="noStrike" spc="-1">
                          <a:solidFill>
                            <a:srgbClr val="000000"/>
                          </a:solidFill>
                          <a:uFill>
                            <a:solidFill>
                              <a:srgbClr val="FFFFFF"/>
                            </a:solidFill>
                          </a:uFill>
                          <a:latin typeface="Calibri"/>
                        </a:rPr>
                        <a:t>Rediseño de la organización</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Arquitectura del sistema</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Compromiso de la alta dirección</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Compromiso del personal</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Gestión de la información</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Automatización del </a:t>
                      </a:r>
                      <a:r>
                        <a:rPr lang="es-MX" sz="1200" b="0" i="1" strike="noStrike" spc="-1">
                          <a:solidFill>
                            <a:srgbClr val="000000"/>
                          </a:solidFill>
                          <a:uFill>
                            <a:solidFill>
                              <a:srgbClr val="FFFFFF"/>
                            </a:solidFill>
                          </a:uFill>
                          <a:latin typeface="Calibri"/>
                        </a:rPr>
                        <a:t>marketing</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Automatización de las ventas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DDDD"/>
                    </a:solidFill>
                  </a:tcPr>
                </a:tc>
                <a:tc>
                  <a:txBody>
                    <a:bodyPr/>
                    <a:lstStyle/>
                    <a:p>
                      <a:pPr algn="ctr">
                        <a:lnSpc>
                          <a:spcPct val="100000"/>
                        </a:lnSpc>
                      </a:pPr>
                      <a:r>
                        <a:rPr lang="es-MX" sz="1200" b="0" strike="noStrike" spc="-1">
                          <a:solidFill>
                            <a:srgbClr val="000000"/>
                          </a:solidFill>
                          <a:uFill>
                            <a:solidFill>
                              <a:srgbClr val="FFFFFF"/>
                            </a:solidFill>
                          </a:uFill>
                          <a:latin typeface="Calibri"/>
                        </a:rPr>
                        <a:t>Consultas oportunas</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Supervisión y realimentación</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Gestión de tiempo y calendario</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Participación del cliente</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Disposición para cambiar el proceso</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Cambio cultural</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Orientación al cliente</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bl>
          </a:graphicData>
        </a:graphic>
      </p:graphicFrame>
      <p:graphicFrame>
        <p:nvGraphicFramePr>
          <p:cNvPr id="385" name="Table 10"/>
          <p:cNvGraphicFramePr/>
          <p:nvPr/>
        </p:nvGraphicFramePr>
        <p:xfrm>
          <a:off x="6502680" y="4042440"/>
          <a:ext cx="4978080" cy="2039400"/>
        </p:xfrm>
        <a:graphic>
          <a:graphicData uri="http://schemas.openxmlformats.org/drawingml/2006/table">
            <a:tbl>
              <a:tblPr/>
              <a:tblGrid>
                <a:gridCol w="2489040"/>
                <a:gridCol w="2489040"/>
              </a:tblGrid>
              <a:tr h="304920">
                <a:tc gridSpan="2">
                  <a:txBody>
                    <a:bodyPr/>
                    <a:lstStyle/>
                    <a:p>
                      <a:pPr algn="ctr">
                        <a:lnSpc>
                          <a:spcPct val="100000"/>
                        </a:lnSpc>
                      </a:pPr>
                      <a:r>
                        <a:rPr lang="es-MX" sz="1400" b="1" strike="noStrike" spc="-1">
                          <a:solidFill>
                            <a:srgbClr val="FFFFFF"/>
                          </a:solidFill>
                          <a:uFill>
                            <a:solidFill>
                              <a:srgbClr val="FFFFFF"/>
                            </a:solidFill>
                          </a:uFill>
                          <a:latin typeface="Calibri"/>
                        </a:rPr>
                        <a:t>FIEs estratégicos/técnicos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14E41"/>
                    </a:solidFill>
                  </a:tcPr>
                </a:tc>
                <a:tc hMerge="1">
                  <a:txBody>
                    <a:bodyPr/>
                    <a:lstStyle/>
                    <a:p>
                      <a:endParaRPr lang="es-MX"/>
                    </a:p>
                  </a:txBody>
                  <a:tcPr>
                    <a:solidFill>
                      <a:srgbClr val="729FCF"/>
                    </a:solidFill>
                  </a:tcPr>
                </a:tc>
              </a:tr>
              <a:tr h="1734480">
                <a:tc>
                  <a:txBody>
                    <a:bodyPr/>
                    <a:lstStyle/>
                    <a:p>
                      <a:pPr algn="ctr">
                        <a:lnSpc>
                          <a:spcPct val="100000"/>
                        </a:lnSpc>
                      </a:pPr>
                      <a:r>
                        <a:rPr lang="es-MX" sz="1200" b="0" strike="noStrike" spc="-1">
                          <a:solidFill>
                            <a:srgbClr val="000000"/>
                          </a:solidFill>
                          <a:uFill>
                            <a:solidFill>
                              <a:srgbClr val="FFFFFF"/>
                            </a:solidFill>
                          </a:uFill>
                          <a:latin typeface="Calibri"/>
                        </a:rPr>
                        <a:t>Soporte de la alta dirección</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Aumentar el interés en los beneficios potenciales de la TI</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Involucrar a los usuarios en el diseño del sistema CRM</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Diseño flexible</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Alineación negocio-TI</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DDDD"/>
                    </a:solidFill>
                  </a:tcPr>
                </a:tc>
                <a:tc>
                  <a:txBody>
                    <a:bodyPr/>
                    <a:lstStyle/>
                    <a:p>
                      <a:pPr algn="ctr">
                        <a:lnSpc>
                          <a:spcPct val="100000"/>
                        </a:lnSpc>
                      </a:pPr>
                      <a:r>
                        <a:rPr lang="es-MX" sz="1200" b="0" strike="noStrike" spc="-1">
                          <a:solidFill>
                            <a:srgbClr val="000000"/>
                          </a:solidFill>
                          <a:uFill>
                            <a:solidFill>
                              <a:srgbClr val="FFFFFF"/>
                            </a:solidFill>
                          </a:uFill>
                          <a:latin typeface="Calibri"/>
                        </a:rPr>
                        <a:t>Cambio cultural en la organización</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Adecuación del software</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Satisfacción del cliente</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Beneficio neto</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Claridad del alcance del proyecto</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Aceptación de los empleados</a:t>
                      </a:r>
                      <a:endParaRPr lang="es-MX" sz="1800" b="0" strike="noStrike" spc="-1">
                        <a:solidFill>
                          <a:srgbClr val="000000"/>
                        </a:solidFill>
                        <a:uFill>
                          <a:solidFill>
                            <a:srgbClr val="FFFFFF"/>
                          </a:solidFill>
                        </a:uFill>
                        <a:latin typeface="Arial"/>
                      </a:endParaRPr>
                    </a:p>
                    <a:p>
                      <a:pPr algn="ctr">
                        <a:lnSpc>
                          <a:spcPct val="100000"/>
                        </a:lnSpc>
                      </a:pPr>
                      <a:r>
                        <a:rPr lang="es-MX" sz="1200" b="0" strike="noStrike" spc="-1">
                          <a:solidFill>
                            <a:srgbClr val="000000"/>
                          </a:solidFill>
                          <a:uFill>
                            <a:solidFill>
                              <a:srgbClr val="FFFFFF"/>
                            </a:solidFill>
                          </a:uFill>
                          <a:latin typeface="Calibri"/>
                        </a:rPr>
                        <a:t>Personalización</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bl>
          </a:graphicData>
        </a:graphic>
      </p:graphicFrame>
      <p:sp>
        <p:nvSpPr>
          <p:cNvPr id="386" name="CustomShape 11"/>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387" name="CustomShape 12"/>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388" name="CustomShape 13"/>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389" name="CustomShape 14"/>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390" name="CustomShape 15"/>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391" name="CustomShape 16"/>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392" name="CustomShape 17"/>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394"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395" name="CustomShape 3"/>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396" name="CustomShape 4"/>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397" name="CustomShape 5"/>
          <p:cNvSpPr/>
          <p:nvPr/>
        </p:nvSpPr>
        <p:spPr>
          <a:xfrm>
            <a:off x="324000" y="2353320"/>
            <a:ext cx="115412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Considerando la investigación realizada, se propone la siguiente arquitectura técnica:</a:t>
            </a:r>
            <a:endParaRPr lang="es-MX" sz="1800" b="0" strike="noStrike" spc="-1">
              <a:solidFill>
                <a:srgbClr val="000000"/>
              </a:solidFill>
              <a:uFill>
                <a:solidFill>
                  <a:srgbClr val="FFFFFF"/>
                </a:solidFill>
              </a:uFill>
              <a:latin typeface="Arial"/>
            </a:endParaRPr>
          </a:p>
        </p:txBody>
      </p:sp>
      <p:sp>
        <p:nvSpPr>
          <p:cNvPr id="398" name="CustomShape 6"/>
          <p:cNvSpPr/>
          <p:nvPr/>
        </p:nvSpPr>
        <p:spPr>
          <a:xfrm rot="16200000">
            <a:off x="6295320" y="2900880"/>
            <a:ext cx="2895480" cy="3327120"/>
          </a:xfrm>
          <a:prstGeom prst="triangle">
            <a:avLst>
              <a:gd name="adj" fmla="val 50000"/>
            </a:avLst>
          </a:prstGeom>
          <a:solidFill>
            <a:srgbClr val="FF9F9F"/>
          </a:solidFill>
          <a:ln w="12600">
            <a:noFill/>
          </a:ln>
        </p:spPr>
        <p:style>
          <a:lnRef idx="0">
            <a:scrgbClr r="0" g="0" b="0"/>
          </a:lnRef>
          <a:fillRef idx="0">
            <a:scrgbClr r="0" g="0" b="0"/>
          </a:fillRef>
          <a:effectRef idx="0">
            <a:scrgbClr r="0" g="0" b="0"/>
          </a:effectRef>
          <a:fontRef idx="minor"/>
        </p:style>
      </p:sp>
      <p:sp>
        <p:nvSpPr>
          <p:cNvPr id="399" name="CustomShape 7"/>
          <p:cNvSpPr/>
          <p:nvPr/>
        </p:nvSpPr>
        <p:spPr>
          <a:xfrm rot="5400000">
            <a:off x="2928240" y="2896200"/>
            <a:ext cx="2895480" cy="3327120"/>
          </a:xfrm>
          <a:prstGeom prst="triangle">
            <a:avLst>
              <a:gd name="adj" fmla="val 50000"/>
            </a:avLst>
          </a:prstGeom>
          <a:solidFill>
            <a:srgbClr val="FFDDDD"/>
          </a:solidFill>
          <a:ln w="12600">
            <a:noFill/>
          </a:ln>
        </p:spPr>
        <p:style>
          <a:lnRef idx="0">
            <a:scrgbClr r="0" g="0" b="0"/>
          </a:lnRef>
          <a:fillRef idx="0">
            <a:scrgbClr r="0" g="0" b="0"/>
          </a:fillRef>
          <a:effectRef idx="0">
            <a:scrgbClr r="0" g="0" b="0"/>
          </a:effectRef>
          <a:fontRef idx="minor"/>
        </p:style>
      </p:sp>
      <p:sp>
        <p:nvSpPr>
          <p:cNvPr id="400" name="CustomShape 8"/>
          <p:cNvSpPr/>
          <p:nvPr/>
        </p:nvSpPr>
        <p:spPr>
          <a:xfrm>
            <a:off x="3078360" y="352512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Reportes</a:t>
            </a:r>
            <a:endParaRPr lang="es-MX" sz="1800" b="0" strike="noStrike" spc="-1">
              <a:solidFill>
                <a:srgbClr val="000000"/>
              </a:solidFill>
              <a:uFill>
                <a:solidFill>
                  <a:srgbClr val="FFFFFF"/>
                </a:solidFill>
              </a:uFill>
              <a:latin typeface="Arial"/>
            </a:endParaRPr>
          </a:p>
        </p:txBody>
      </p:sp>
      <p:sp>
        <p:nvSpPr>
          <p:cNvPr id="401" name="CustomShape 9"/>
          <p:cNvSpPr/>
          <p:nvPr/>
        </p:nvSpPr>
        <p:spPr>
          <a:xfrm>
            <a:off x="2531520" y="391788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Consultas</a:t>
            </a:r>
            <a:endParaRPr lang="es-MX" sz="1800" b="0" strike="noStrike" spc="-1">
              <a:solidFill>
                <a:srgbClr val="000000"/>
              </a:solidFill>
              <a:uFill>
                <a:solidFill>
                  <a:srgbClr val="FFFFFF"/>
                </a:solidFill>
              </a:uFill>
              <a:latin typeface="Arial"/>
            </a:endParaRPr>
          </a:p>
        </p:txBody>
      </p:sp>
      <p:sp>
        <p:nvSpPr>
          <p:cNvPr id="402" name="CustomShape 10"/>
          <p:cNvSpPr/>
          <p:nvPr/>
        </p:nvSpPr>
        <p:spPr>
          <a:xfrm>
            <a:off x="3606840" y="391788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900" b="0" strike="noStrike" spc="-1">
                <a:solidFill>
                  <a:srgbClr val="000000"/>
                </a:solidFill>
                <a:uFill>
                  <a:solidFill>
                    <a:srgbClr val="FFFFFF"/>
                  </a:solidFill>
                </a:uFill>
                <a:latin typeface="Calibri"/>
              </a:rPr>
              <a:t>Productividad</a:t>
            </a:r>
            <a:endParaRPr lang="es-MX" sz="1800" b="0" strike="noStrike" spc="-1">
              <a:solidFill>
                <a:srgbClr val="000000"/>
              </a:solidFill>
              <a:uFill>
                <a:solidFill>
                  <a:srgbClr val="FFFFFF"/>
                </a:solidFill>
              </a:uFill>
              <a:latin typeface="Arial"/>
            </a:endParaRPr>
          </a:p>
        </p:txBody>
      </p:sp>
      <p:sp>
        <p:nvSpPr>
          <p:cNvPr id="403" name="CustomShape 11"/>
          <p:cNvSpPr/>
          <p:nvPr/>
        </p:nvSpPr>
        <p:spPr>
          <a:xfrm>
            <a:off x="2531520" y="485028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Análisis de ventas</a:t>
            </a:r>
            <a:endParaRPr lang="es-MX" sz="1800" b="0" strike="noStrike" spc="-1">
              <a:solidFill>
                <a:srgbClr val="000000"/>
              </a:solidFill>
              <a:uFill>
                <a:solidFill>
                  <a:srgbClr val="FFFFFF"/>
                </a:solidFill>
              </a:uFill>
              <a:latin typeface="Arial"/>
            </a:endParaRPr>
          </a:p>
        </p:txBody>
      </p:sp>
      <p:sp>
        <p:nvSpPr>
          <p:cNvPr id="404" name="CustomShape 12"/>
          <p:cNvSpPr/>
          <p:nvPr/>
        </p:nvSpPr>
        <p:spPr>
          <a:xfrm>
            <a:off x="3606840" y="485028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Análisis de clientes</a:t>
            </a:r>
            <a:endParaRPr lang="es-MX" sz="1800" b="0" strike="noStrike" spc="-1">
              <a:solidFill>
                <a:srgbClr val="000000"/>
              </a:solidFill>
              <a:uFill>
                <a:solidFill>
                  <a:srgbClr val="FFFFFF"/>
                </a:solidFill>
              </a:uFill>
              <a:latin typeface="Arial"/>
            </a:endParaRPr>
          </a:p>
        </p:txBody>
      </p:sp>
      <p:sp>
        <p:nvSpPr>
          <p:cNvPr id="405" name="CustomShape 13"/>
          <p:cNvSpPr/>
          <p:nvPr/>
        </p:nvSpPr>
        <p:spPr>
          <a:xfrm>
            <a:off x="3069360" y="527652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Gestión de empresa</a:t>
            </a:r>
            <a:endParaRPr lang="es-MX" sz="1800" b="0" strike="noStrike" spc="-1">
              <a:solidFill>
                <a:srgbClr val="000000"/>
              </a:solidFill>
              <a:uFill>
                <a:solidFill>
                  <a:srgbClr val="FFFFFF"/>
                </a:solidFill>
              </a:uFill>
              <a:latin typeface="Arial"/>
            </a:endParaRPr>
          </a:p>
        </p:txBody>
      </p:sp>
      <p:sp>
        <p:nvSpPr>
          <p:cNvPr id="406" name="CustomShape 14"/>
          <p:cNvSpPr/>
          <p:nvPr/>
        </p:nvSpPr>
        <p:spPr>
          <a:xfrm>
            <a:off x="2874600" y="2830320"/>
            <a:ext cx="126144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600" b="1" strike="noStrike" spc="-1">
                <a:solidFill>
                  <a:srgbClr val="000000"/>
                </a:solidFill>
                <a:uFill>
                  <a:solidFill>
                    <a:srgbClr val="FFFFFF"/>
                  </a:solidFill>
                </a:uFill>
                <a:latin typeface="Calibri"/>
              </a:rPr>
              <a:t>CRM Analítico</a:t>
            </a:r>
            <a:endParaRPr lang="es-MX" sz="1800" b="0" strike="noStrike" spc="-1">
              <a:solidFill>
                <a:srgbClr val="000000"/>
              </a:solidFill>
              <a:uFill>
                <a:solidFill>
                  <a:srgbClr val="FFFFFF"/>
                </a:solidFill>
              </a:uFill>
              <a:latin typeface="Arial"/>
            </a:endParaRPr>
          </a:p>
        </p:txBody>
      </p:sp>
      <p:sp>
        <p:nvSpPr>
          <p:cNvPr id="407" name="CustomShape 15"/>
          <p:cNvSpPr/>
          <p:nvPr/>
        </p:nvSpPr>
        <p:spPr>
          <a:xfrm>
            <a:off x="2712240" y="3249720"/>
            <a:ext cx="160452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Herramientas de análisis</a:t>
            </a:r>
            <a:endParaRPr lang="es-MX" sz="1800" b="0" strike="noStrike" spc="-1">
              <a:solidFill>
                <a:srgbClr val="000000"/>
              </a:solidFill>
              <a:uFill>
                <a:solidFill>
                  <a:srgbClr val="FFFFFF"/>
                </a:solidFill>
              </a:uFill>
              <a:latin typeface="Arial"/>
            </a:endParaRPr>
          </a:p>
        </p:txBody>
      </p:sp>
      <p:sp>
        <p:nvSpPr>
          <p:cNvPr id="408" name="CustomShape 16"/>
          <p:cNvSpPr/>
          <p:nvPr/>
        </p:nvSpPr>
        <p:spPr>
          <a:xfrm>
            <a:off x="2712240" y="4563360"/>
            <a:ext cx="160452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Aplicaciones analíticas</a:t>
            </a:r>
            <a:endParaRPr lang="es-MX" sz="1800" b="0" strike="noStrike" spc="-1">
              <a:solidFill>
                <a:srgbClr val="000000"/>
              </a:solidFill>
              <a:uFill>
                <a:solidFill>
                  <a:srgbClr val="FFFFFF"/>
                </a:solidFill>
              </a:uFill>
              <a:latin typeface="Arial"/>
            </a:endParaRPr>
          </a:p>
        </p:txBody>
      </p:sp>
      <p:pic>
        <p:nvPicPr>
          <p:cNvPr id="409" name="Picture 2"/>
          <p:cNvPicPr/>
          <p:nvPr/>
        </p:nvPicPr>
        <p:blipFill>
          <a:blip r:embed="rId2"/>
          <a:stretch/>
        </p:blipFill>
        <p:spPr>
          <a:xfrm>
            <a:off x="4707360" y="3991680"/>
            <a:ext cx="1142640" cy="1142640"/>
          </a:xfrm>
          <a:prstGeom prst="rect">
            <a:avLst/>
          </a:prstGeom>
          <a:ln>
            <a:noFill/>
          </a:ln>
        </p:spPr>
      </p:pic>
      <p:sp>
        <p:nvSpPr>
          <p:cNvPr id="410" name="CustomShape 17"/>
          <p:cNvSpPr/>
          <p:nvPr/>
        </p:nvSpPr>
        <p:spPr>
          <a:xfrm>
            <a:off x="4872960" y="4061880"/>
            <a:ext cx="81216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000" b="0" strike="noStrike" spc="-1">
                <a:solidFill>
                  <a:srgbClr val="FFFFFF"/>
                </a:solidFill>
                <a:uFill>
                  <a:solidFill>
                    <a:srgbClr val="FFFFFF"/>
                  </a:solidFill>
                </a:uFill>
                <a:latin typeface="Calibri"/>
              </a:rPr>
              <a:t>Datos de la empresa</a:t>
            </a:r>
            <a:endParaRPr lang="es-MX" sz="1800" b="0" strike="noStrike" spc="-1">
              <a:solidFill>
                <a:srgbClr val="000000"/>
              </a:solidFill>
              <a:uFill>
                <a:solidFill>
                  <a:srgbClr val="FFFFFF"/>
                </a:solidFill>
              </a:uFill>
              <a:latin typeface="Arial"/>
            </a:endParaRPr>
          </a:p>
        </p:txBody>
      </p:sp>
      <p:pic>
        <p:nvPicPr>
          <p:cNvPr id="411" name="Picture 2"/>
          <p:cNvPicPr/>
          <p:nvPr/>
        </p:nvPicPr>
        <p:blipFill>
          <a:blip r:embed="rId2"/>
          <a:stretch/>
        </p:blipFill>
        <p:spPr>
          <a:xfrm>
            <a:off x="6263640" y="3986640"/>
            <a:ext cx="1142640" cy="1142640"/>
          </a:xfrm>
          <a:prstGeom prst="rect">
            <a:avLst/>
          </a:prstGeom>
          <a:ln>
            <a:noFill/>
          </a:ln>
        </p:spPr>
      </p:pic>
      <p:sp>
        <p:nvSpPr>
          <p:cNvPr id="412" name="CustomShape 18"/>
          <p:cNvSpPr/>
          <p:nvPr/>
        </p:nvSpPr>
        <p:spPr>
          <a:xfrm>
            <a:off x="6429240" y="4056480"/>
            <a:ext cx="81216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000" b="0" strike="noStrike" spc="-1">
                <a:solidFill>
                  <a:srgbClr val="FFFFFF"/>
                </a:solidFill>
                <a:uFill>
                  <a:solidFill>
                    <a:srgbClr val="FFFFFF"/>
                  </a:solidFill>
                </a:uFill>
                <a:latin typeface="Calibri"/>
              </a:rPr>
              <a:t>Datos operacionales</a:t>
            </a:r>
            <a:endParaRPr lang="es-MX" sz="1800" b="0" strike="noStrike" spc="-1">
              <a:solidFill>
                <a:srgbClr val="000000"/>
              </a:solidFill>
              <a:uFill>
                <a:solidFill>
                  <a:srgbClr val="FFFFFF"/>
                </a:solidFill>
              </a:uFill>
              <a:latin typeface="Arial"/>
            </a:endParaRPr>
          </a:p>
        </p:txBody>
      </p:sp>
      <p:sp>
        <p:nvSpPr>
          <p:cNvPr id="413" name="CustomShape 19"/>
          <p:cNvSpPr/>
          <p:nvPr/>
        </p:nvSpPr>
        <p:spPr>
          <a:xfrm>
            <a:off x="8256960" y="352512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Web</a:t>
            </a:r>
            <a:endParaRPr lang="es-MX" sz="1800" b="0" strike="noStrike" spc="-1">
              <a:solidFill>
                <a:srgbClr val="000000"/>
              </a:solidFill>
              <a:uFill>
                <a:solidFill>
                  <a:srgbClr val="FFFFFF"/>
                </a:solidFill>
              </a:uFill>
              <a:latin typeface="Arial"/>
            </a:endParaRPr>
          </a:p>
        </p:txBody>
      </p:sp>
      <p:sp>
        <p:nvSpPr>
          <p:cNvPr id="414" name="CustomShape 20"/>
          <p:cNvSpPr/>
          <p:nvPr/>
        </p:nvSpPr>
        <p:spPr>
          <a:xfrm>
            <a:off x="7710120" y="391788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Tienda</a:t>
            </a:r>
            <a:endParaRPr lang="es-MX" sz="1800" b="0" strike="noStrike" spc="-1">
              <a:solidFill>
                <a:srgbClr val="000000"/>
              </a:solidFill>
              <a:uFill>
                <a:solidFill>
                  <a:srgbClr val="FFFFFF"/>
                </a:solidFill>
              </a:uFill>
              <a:latin typeface="Arial"/>
            </a:endParaRPr>
          </a:p>
        </p:txBody>
      </p:sp>
      <p:sp>
        <p:nvSpPr>
          <p:cNvPr id="415" name="CustomShape 21"/>
          <p:cNvSpPr/>
          <p:nvPr/>
        </p:nvSpPr>
        <p:spPr>
          <a:xfrm>
            <a:off x="8785440" y="391788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900" b="0" strike="noStrike" spc="-1">
                <a:solidFill>
                  <a:srgbClr val="000000"/>
                </a:solidFill>
                <a:uFill>
                  <a:solidFill>
                    <a:srgbClr val="FFFFFF"/>
                  </a:solidFill>
                </a:uFill>
                <a:latin typeface="Calibri"/>
              </a:rPr>
              <a:t>Cámara web</a:t>
            </a:r>
            <a:endParaRPr lang="es-MX" sz="1800" b="0" strike="noStrike" spc="-1">
              <a:solidFill>
                <a:srgbClr val="000000"/>
              </a:solidFill>
              <a:uFill>
                <a:solidFill>
                  <a:srgbClr val="FFFFFF"/>
                </a:solidFill>
              </a:uFill>
              <a:latin typeface="Arial"/>
            </a:endParaRPr>
          </a:p>
        </p:txBody>
      </p:sp>
      <p:sp>
        <p:nvSpPr>
          <p:cNvPr id="416" name="CustomShape 22"/>
          <p:cNvSpPr/>
          <p:nvPr/>
        </p:nvSpPr>
        <p:spPr>
          <a:xfrm>
            <a:off x="7710120" y="485028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Mensajes</a:t>
            </a:r>
            <a:endParaRPr lang="es-MX" sz="1800" b="0" strike="noStrike" spc="-1">
              <a:solidFill>
                <a:srgbClr val="000000"/>
              </a:solidFill>
              <a:uFill>
                <a:solidFill>
                  <a:srgbClr val="FFFFFF"/>
                </a:solidFill>
              </a:uFill>
              <a:latin typeface="Arial"/>
            </a:endParaRPr>
          </a:p>
        </p:txBody>
      </p:sp>
      <p:sp>
        <p:nvSpPr>
          <p:cNvPr id="417" name="CustomShape 23"/>
          <p:cNvSpPr/>
          <p:nvPr/>
        </p:nvSpPr>
        <p:spPr>
          <a:xfrm>
            <a:off x="8785440" y="485028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Ofertas</a:t>
            </a:r>
            <a:endParaRPr lang="es-MX" sz="1800" b="0" strike="noStrike" spc="-1">
              <a:solidFill>
                <a:srgbClr val="000000"/>
              </a:solidFill>
              <a:uFill>
                <a:solidFill>
                  <a:srgbClr val="FFFFFF"/>
                </a:solidFill>
              </a:uFill>
              <a:latin typeface="Arial"/>
            </a:endParaRPr>
          </a:p>
        </p:txBody>
      </p:sp>
      <p:sp>
        <p:nvSpPr>
          <p:cNvPr id="418" name="CustomShape 24"/>
          <p:cNvSpPr/>
          <p:nvPr/>
        </p:nvSpPr>
        <p:spPr>
          <a:xfrm>
            <a:off x="8247600" y="5276520"/>
            <a:ext cx="871920" cy="461160"/>
          </a:xfrm>
          <a:prstGeom prst="rect">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0" strike="noStrike" spc="-1">
                <a:solidFill>
                  <a:srgbClr val="000000"/>
                </a:solidFill>
                <a:uFill>
                  <a:solidFill>
                    <a:srgbClr val="FFFFFF"/>
                  </a:solidFill>
                </a:uFill>
                <a:latin typeface="Calibri"/>
              </a:rPr>
              <a:t>Marketing</a:t>
            </a:r>
            <a:endParaRPr lang="es-MX" sz="1800" b="0" strike="noStrike" spc="-1">
              <a:solidFill>
                <a:srgbClr val="000000"/>
              </a:solidFill>
              <a:uFill>
                <a:solidFill>
                  <a:srgbClr val="FFFFFF"/>
                </a:solidFill>
              </a:uFill>
              <a:latin typeface="Arial"/>
            </a:endParaRPr>
          </a:p>
        </p:txBody>
      </p:sp>
      <p:sp>
        <p:nvSpPr>
          <p:cNvPr id="419" name="CustomShape 25"/>
          <p:cNvSpPr/>
          <p:nvPr/>
        </p:nvSpPr>
        <p:spPr>
          <a:xfrm>
            <a:off x="7934040" y="2830320"/>
            <a:ext cx="151812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600" b="1" strike="noStrike" spc="-1">
                <a:solidFill>
                  <a:srgbClr val="000000"/>
                </a:solidFill>
                <a:uFill>
                  <a:solidFill>
                    <a:srgbClr val="FFFFFF"/>
                  </a:solidFill>
                </a:uFill>
                <a:latin typeface="Calibri"/>
              </a:rPr>
              <a:t>CRM Operacional</a:t>
            </a:r>
            <a:endParaRPr lang="es-MX" sz="1800" b="0" strike="noStrike" spc="-1">
              <a:solidFill>
                <a:srgbClr val="000000"/>
              </a:solidFill>
              <a:uFill>
                <a:solidFill>
                  <a:srgbClr val="FFFFFF"/>
                </a:solidFill>
              </a:uFill>
              <a:latin typeface="Arial"/>
            </a:endParaRPr>
          </a:p>
        </p:txBody>
      </p:sp>
      <p:sp>
        <p:nvSpPr>
          <p:cNvPr id="420" name="CustomShape 26"/>
          <p:cNvSpPr/>
          <p:nvPr/>
        </p:nvSpPr>
        <p:spPr>
          <a:xfrm>
            <a:off x="7890840" y="3249720"/>
            <a:ext cx="160452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Entradas internas</a:t>
            </a:r>
            <a:endParaRPr lang="es-MX" sz="1800" b="0" strike="noStrike" spc="-1">
              <a:solidFill>
                <a:srgbClr val="000000"/>
              </a:solidFill>
              <a:uFill>
                <a:solidFill>
                  <a:srgbClr val="FFFFFF"/>
                </a:solidFill>
              </a:uFill>
              <a:latin typeface="Arial"/>
            </a:endParaRPr>
          </a:p>
        </p:txBody>
      </p:sp>
      <p:sp>
        <p:nvSpPr>
          <p:cNvPr id="421" name="CustomShape 27"/>
          <p:cNvSpPr/>
          <p:nvPr/>
        </p:nvSpPr>
        <p:spPr>
          <a:xfrm>
            <a:off x="7890840" y="4563360"/>
            <a:ext cx="160452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Entradas externas</a:t>
            </a:r>
            <a:endParaRPr lang="es-MX" sz="1800" b="0" strike="noStrike" spc="-1">
              <a:solidFill>
                <a:srgbClr val="000000"/>
              </a:solidFill>
              <a:uFill>
                <a:solidFill>
                  <a:srgbClr val="FFFFFF"/>
                </a:solidFill>
              </a:uFill>
              <a:latin typeface="Arial"/>
            </a:endParaRPr>
          </a:p>
        </p:txBody>
      </p:sp>
      <p:sp>
        <p:nvSpPr>
          <p:cNvPr id="422" name="CustomShape 28"/>
          <p:cNvSpPr/>
          <p:nvPr/>
        </p:nvSpPr>
        <p:spPr>
          <a:xfrm>
            <a:off x="4479480" y="4148640"/>
            <a:ext cx="293400" cy="183960"/>
          </a:xfrm>
          <a:custGeom>
            <a:avLst/>
            <a:gdLst/>
            <a:ahLst/>
            <a:cxnLst/>
            <a:rect l="l" t="t" r="r" b="b"/>
            <a:pathLst>
              <a:path w="21600" h="21600">
                <a:moveTo>
                  <a:pt x="0" y="0"/>
                </a:moveTo>
                <a:lnTo>
                  <a:pt x="21600" y="21600"/>
                </a:lnTo>
              </a:path>
            </a:pathLst>
          </a:custGeom>
          <a:noFill/>
          <a:ln w="38160">
            <a:solidFill>
              <a:srgbClr val="C00000"/>
            </a:solidFill>
            <a:round/>
            <a:tailEnd type="triangle" w="med" len="med"/>
          </a:ln>
        </p:spPr>
        <p:style>
          <a:lnRef idx="1">
            <a:schemeClr val="accent1"/>
          </a:lnRef>
          <a:fillRef idx="0">
            <a:schemeClr val="accent1"/>
          </a:fillRef>
          <a:effectRef idx="0">
            <a:schemeClr val="accent1"/>
          </a:effectRef>
          <a:fontRef idx="minor"/>
        </p:style>
      </p:sp>
      <p:sp>
        <p:nvSpPr>
          <p:cNvPr id="423" name="CustomShape 29"/>
          <p:cNvSpPr/>
          <p:nvPr/>
        </p:nvSpPr>
        <p:spPr>
          <a:xfrm flipV="1">
            <a:off x="4479480" y="4909320"/>
            <a:ext cx="293400" cy="171360"/>
          </a:xfrm>
          <a:custGeom>
            <a:avLst/>
            <a:gdLst/>
            <a:ahLst/>
            <a:cxnLst/>
            <a:rect l="l" t="t" r="r" b="b"/>
            <a:pathLst>
              <a:path w="21600" h="21600">
                <a:moveTo>
                  <a:pt x="0" y="0"/>
                </a:moveTo>
                <a:lnTo>
                  <a:pt x="21600" y="21600"/>
                </a:lnTo>
              </a:path>
            </a:pathLst>
          </a:custGeom>
          <a:noFill/>
          <a:ln w="38160">
            <a:solidFill>
              <a:srgbClr val="C00000"/>
            </a:solidFill>
            <a:round/>
            <a:tailEnd type="triangle" w="med" len="med"/>
          </a:ln>
        </p:spPr>
        <p:style>
          <a:lnRef idx="1">
            <a:schemeClr val="accent1"/>
          </a:lnRef>
          <a:fillRef idx="0">
            <a:schemeClr val="accent1"/>
          </a:fillRef>
          <a:effectRef idx="0">
            <a:schemeClr val="accent1"/>
          </a:effectRef>
          <a:fontRef idx="minor"/>
        </p:style>
      </p:sp>
      <p:sp>
        <p:nvSpPr>
          <p:cNvPr id="424" name="CustomShape 30"/>
          <p:cNvSpPr/>
          <p:nvPr/>
        </p:nvSpPr>
        <p:spPr>
          <a:xfrm flipH="1">
            <a:off x="7339320" y="4148640"/>
            <a:ext cx="369720" cy="178560"/>
          </a:xfrm>
          <a:custGeom>
            <a:avLst/>
            <a:gdLst/>
            <a:ahLst/>
            <a:cxnLst/>
            <a:rect l="l" t="t" r="r" b="b"/>
            <a:pathLst>
              <a:path w="21600" h="21600">
                <a:moveTo>
                  <a:pt x="0" y="0"/>
                </a:moveTo>
                <a:lnTo>
                  <a:pt x="21600" y="21600"/>
                </a:lnTo>
              </a:path>
            </a:pathLst>
          </a:custGeom>
          <a:noFill/>
          <a:ln w="38160">
            <a:solidFill>
              <a:srgbClr val="C00000"/>
            </a:solidFill>
            <a:round/>
            <a:tailEnd type="triangle" w="med" len="med"/>
          </a:ln>
        </p:spPr>
        <p:style>
          <a:lnRef idx="1">
            <a:schemeClr val="accent1"/>
          </a:lnRef>
          <a:fillRef idx="0">
            <a:schemeClr val="accent1"/>
          </a:fillRef>
          <a:effectRef idx="0">
            <a:schemeClr val="accent1"/>
          </a:effectRef>
          <a:fontRef idx="minor"/>
        </p:style>
      </p:sp>
      <p:sp>
        <p:nvSpPr>
          <p:cNvPr id="425" name="CustomShape 31"/>
          <p:cNvSpPr/>
          <p:nvPr/>
        </p:nvSpPr>
        <p:spPr>
          <a:xfrm flipH="1" flipV="1">
            <a:off x="7373520" y="4909320"/>
            <a:ext cx="336240" cy="171360"/>
          </a:xfrm>
          <a:custGeom>
            <a:avLst/>
            <a:gdLst/>
            <a:ahLst/>
            <a:cxnLst/>
            <a:rect l="l" t="t" r="r" b="b"/>
            <a:pathLst>
              <a:path w="21600" h="21600">
                <a:moveTo>
                  <a:pt x="0" y="0"/>
                </a:moveTo>
                <a:lnTo>
                  <a:pt x="21600" y="21600"/>
                </a:lnTo>
              </a:path>
            </a:pathLst>
          </a:custGeom>
          <a:noFill/>
          <a:ln w="38160">
            <a:solidFill>
              <a:srgbClr val="C00000"/>
            </a:solidFill>
            <a:round/>
            <a:tailEnd type="triangle" w="med" len="med"/>
          </a:ln>
        </p:spPr>
        <p:style>
          <a:lnRef idx="1">
            <a:schemeClr val="accent1"/>
          </a:lnRef>
          <a:fillRef idx="0">
            <a:schemeClr val="accent1"/>
          </a:fillRef>
          <a:effectRef idx="0">
            <a:schemeClr val="accent1"/>
          </a:effectRef>
          <a:fontRef idx="minor"/>
        </p:style>
      </p:sp>
      <p:sp>
        <p:nvSpPr>
          <p:cNvPr id="426" name="CustomShape 32"/>
          <p:cNvSpPr/>
          <p:nvPr/>
        </p:nvSpPr>
        <p:spPr>
          <a:xfrm>
            <a:off x="5850360" y="4327920"/>
            <a:ext cx="423720" cy="360"/>
          </a:xfrm>
          <a:custGeom>
            <a:avLst/>
            <a:gdLst/>
            <a:ahLst/>
            <a:cxnLst/>
            <a:rect l="l" t="t" r="r" b="b"/>
            <a:pathLst>
              <a:path w="21600" h="21600">
                <a:moveTo>
                  <a:pt x="0" y="0"/>
                </a:moveTo>
                <a:lnTo>
                  <a:pt x="21600" y="21600"/>
                </a:lnTo>
              </a:path>
            </a:pathLst>
          </a:custGeom>
          <a:noFill/>
          <a:ln w="38160">
            <a:solidFill>
              <a:srgbClr val="C00000"/>
            </a:solidFill>
            <a:round/>
            <a:tailEnd type="triangle" w="med" len="med"/>
          </a:ln>
        </p:spPr>
        <p:style>
          <a:lnRef idx="1">
            <a:schemeClr val="accent1"/>
          </a:lnRef>
          <a:fillRef idx="0">
            <a:schemeClr val="accent1"/>
          </a:fillRef>
          <a:effectRef idx="0">
            <a:schemeClr val="accent1"/>
          </a:effectRef>
          <a:fontRef idx="minor"/>
        </p:style>
      </p:sp>
      <p:sp>
        <p:nvSpPr>
          <p:cNvPr id="427" name="CustomShape 33"/>
          <p:cNvSpPr/>
          <p:nvPr/>
        </p:nvSpPr>
        <p:spPr>
          <a:xfrm>
            <a:off x="5850360" y="4755600"/>
            <a:ext cx="423720" cy="360"/>
          </a:xfrm>
          <a:custGeom>
            <a:avLst/>
            <a:gdLst/>
            <a:ahLst/>
            <a:cxnLst/>
            <a:rect l="l" t="t" r="r" b="b"/>
            <a:pathLst>
              <a:path w="21600" h="21600">
                <a:moveTo>
                  <a:pt x="0" y="0"/>
                </a:moveTo>
                <a:lnTo>
                  <a:pt x="21600" y="21600"/>
                </a:lnTo>
              </a:path>
            </a:pathLst>
          </a:custGeom>
          <a:noFill/>
          <a:ln w="38160">
            <a:solidFill>
              <a:srgbClr val="C00000"/>
            </a:solidFill>
            <a:round/>
            <a:headEnd type="triangle" w="med" len="med"/>
          </a:ln>
        </p:spPr>
        <p:style>
          <a:lnRef idx="1">
            <a:schemeClr val="accent1"/>
          </a:lnRef>
          <a:fillRef idx="0">
            <a:schemeClr val="accent1"/>
          </a:fillRef>
          <a:effectRef idx="0">
            <a:schemeClr val="accent1"/>
          </a:effectRef>
          <a:fontRef idx="minor"/>
        </p:style>
      </p:sp>
      <p:sp>
        <p:nvSpPr>
          <p:cNvPr id="428" name="CustomShape 34"/>
          <p:cNvSpPr/>
          <p:nvPr/>
        </p:nvSpPr>
        <p:spPr>
          <a:xfrm>
            <a:off x="4105800" y="3525120"/>
            <a:ext cx="92556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600" b="1" strike="noStrike" spc="-1">
                <a:solidFill>
                  <a:srgbClr val="000000"/>
                </a:solidFill>
                <a:uFill>
                  <a:solidFill>
                    <a:srgbClr val="FFFFFF"/>
                  </a:solidFill>
                </a:uFill>
                <a:latin typeface="Calibri"/>
              </a:rPr>
              <a:t>ANALIZAR</a:t>
            </a:r>
            <a:endParaRPr lang="es-MX" sz="1800" b="0" strike="noStrike" spc="-1">
              <a:solidFill>
                <a:srgbClr val="000000"/>
              </a:solidFill>
              <a:uFill>
                <a:solidFill>
                  <a:srgbClr val="FFFFFF"/>
                </a:solidFill>
              </a:uFill>
              <a:latin typeface="Arial"/>
            </a:endParaRPr>
          </a:p>
        </p:txBody>
      </p:sp>
      <p:sp>
        <p:nvSpPr>
          <p:cNvPr id="429" name="CustomShape 35"/>
          <p:cNvSpPr/>
          <p:nvPr/>
        </p:nvSpPr>
        <p:spPr>
          <a:xfrm>
            <a:off x="4043160" y="5469840"/>
            <a:ext cx="92556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600" b="1" strike="noStrike" spc="-1">
                <a:solidFill>
                  <a:srgbClr val="000000"/>
                </a:solidFill>
                <a:uFill>
                  <a:solidFill>
                    <a:srgbClr val="FFFFFF"/>
                  </a:solidFill>
                </a:uFill>
                <a:latin typeface="Calibri"/>
              </a:rPr>
              <a:t>PLANEAR</a:t>
            </a:r>
            <a:endParaRPr lang="es-MX" sz="1800" b="0" strike="noStrike" spc="-1">
              <a:solidFill>
                <a:srgbClr val="000000"/>
              </a:solidFill>
              <a:uFill>
                <a:solidFill>
                  <a:srgbClr val="FFFFFF"/>
                </a:solidFill>
              </a:uFill>
              <a:latin typeface="Arial"/>
            </a:endParaRPr>
          </a:p>
        </p:txBody>
      </p:sp>
      <p:sp>
        <p:nvSpPr>
          <p:cNvPr id="430" name="CustomShape 36"/>
          <p:cNvSpPr/>
          <p:nvPr/>
        </p:nvSpPr>
        <p:spPr>
          <a:xfrm>
            <a:off x="6806160" y="5474880"/>
            <a:ext cx="131976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600" b="1" strike="noStrike" spc="-1">
                <a:solidFill>
                  <a:srgbClr val="000000"/>
                </a:solidFill>
                <a:uFill>
                  <a:solidFill>
                    <a:srgbClr val="FFFFFF"/>
                  </a:solidFill>
                </a:uFill>
                <a:latin typeface="Calibri"/>
              </a:rPr>
              <a:t>INTERACTUAR</a:t>
            </a:r>
            <a:endParaRPr lang="es-MX" sz="1800" b="0" strike="noStrike" spc="-1">
              <a:solidFill>
                <a:srgbClr val="000000"/>
              </a:solidFill>
              <a:uFill>
                <a:solidFill>
                  <a:srgbClr val="FFFFFF"/>
                </a:solidFill>
              </a:uFill>
              <a:latin typeface="Arial"/>
            </a:endParaRPr>
          </a:p>
        </p:txBody>
      </p:sp>
      <p:sp>
        <p:nvSpPr>
          <p:cNvPr id="431" name="CustomShape 37"/>
          <p:cNvSpPr/>
          <p:nvPr/>
        </p:nvSpPr>
        <p:spPr>
          <a:xfrm>
            <a:off x="5190480" y="5805360"/>
            <a:ext cx="131976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600" b="1" strike="noStrike" spc="-1">
                <a:solidFill>
                  <a:srgbClr val="000000"/>
                </a:solidFill>
                <a:uFill>
                  <a:solidFill>
                    <a:srgbClr val="FFFFFF"/>
                  </a:solidFill>
                </a:uFill>
                <a:latin typeface="Calibri"/>
              </a:rPr>
              <a:t>EJECUTAR</a:t>
            </a:r>
            <a:endParaRPr lang="es-MX" sz="1800" b="0" strike="noStrike" spc="-1">
              <a:solidFill>
                <a:srgbClr val="000000"/>
              </a:solidFill>
              <a:uFill>
                <a:solidFill>
                  <a:srgbClr val="FFFFFF"/>
                </a:solidFill>
              </a:uFill>
              <a:latin typeface="Arial"/>
            </a:endParaRPr>
          </a:p>
        </p:txBody>
      </p:sp>
      <p:sp>
        <p:nvSpPr>
          <p:cNvPr id="432" name="CustomShape 38"/>
          <p:cNvSpPr/>
          <p:nvPr/>
        </p:nvSpPr>
        <p:spPr>
          <a:xfrm>
            <a:off x="5375160" y="2944440"/>
            <a:ext cx="131976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600" b="1" strike="noStrike" spc="-1">
                <a:solidFill>
                  <a:srgbClr val="000000"/>
                </a:solidFill>
                <a:uFill>
                  <a:solidFill>
                    <a:srgbClr val="FFFFFF"/>
                  </a:solidFill>
                </a:uFill>
                <a:latin typeface="Calibri"/>
              </a:rPr>
              <a:t>CAPTURAR DATOS</a:t>
            </a:r>
            <a:endParaRPr lang="es-MX" sz="1800" b="0" strike="noStrike" spc="-1">
              <a:solidFill>
                <a:srgbClr val="000000"/>
              </a:solidFill>
              <a:uFill>
                <a:solidFill>
                  <a:srgbClr val="FFFFFF"/>
                </a:solidFill>
              </a:uFill>
              <a:latin typeface="Arial"/>
            </a:endParaRPr>
          </a:p>
        </p:txBody>
      </p:sp>
      <p:sp>
        <p:nvSpPr>
          <p:cNvPr id="433" name="CustomShape 39"/>
          <p:cNvSpPr/>
          <p:nvPr/>
        </p:nvSpPr>
        <p:spPr>
          <a:xfrm>
            <a:off x="4697640" y="3055320"/>
            <a:ext cx="821880" cy="427320"/>
          </a:xfrm>
          <a:custGeom>
            <a:avLst/>
            <a:gdLst/>
            <a:ahLst/>
            <a:cxnLst/>
            <a:rect l="l" t="t" r="r" b="b"/>
            <a:pathLst>
              <a:path w="822121" h="427838">
                <a:moveTo>
                  <a:pt x="0" y="427838"/>
                </a:moveTo>
                <a:cubicBezTo>
                  <a:pt x="54528" y="353735"/>
                  <a:pt x="109057" y="279632"/>
                  <a:pt x="167780" y="226502"/>
                </a:cubicBezTo>
                <a:cubicBezTo>
                  <a:pt x="226503" y="173372"/>
                  <a:pt x="292217" y="139815"/>
                  <a:pt x="352338" y="109056"/>
                </a:cubicBezTo>
                <a:cubicBezTo>
                  <a:pt x="412459" y="78296"/>
                  <a:pt x="473978" y="58723"/>
                  <a:pt x="528506" y="41945"/>
                </a:cubicBezTo>
                <a:cubicBezTo>
                  <a:pt x="583034" y="25167"/>
                  <a:pt x="630572" y="15380"/>
                  <a:pt x="679508" y="8389"/>
                </a:cubicBezTo>
                <a:cubicBezTo>
                  <a:pt x="728444" y="1398"/>
                  <a:pt x="808139" y="2796"/>
                  <a:pt x="822121" y="0"/>
                </a:cubicBezTo>
              </a:path>
            </a:pathLst>
          </a:custGeom>
          <a:noFill/>
          <a:ln w="38160">
            <a:solidFill>
              <a:srgbClr val="C00000"/>
            </a:solidFill>
            <a:round/>
          </a:ln>
        </p:spPr>
        <p:style>
          <a:lnRef idx="0">
            <a:scrgbClr r="0" g="0" b="0"/>
          </a:lnRef>
          <a:fillRef idx="0">
            <a:scrgbClr r="0" g="0" b="0"/>
          </a:fillRef>
          <a:effectRef idx="0">
            <a:scrgbClr r="0" g="0" b="0"/>
          </a:effectRef>
          <a:fontRef idx="minor"/>
        </p:style>
      </p:sp>
      <p:sp>
        <p:nvSpPr>
          <p:cNvPr id="434" name="CustomShape 40"/>
          <p:cNvSpPr/>
          <p:nvPr/>
        </p:nvSpPr>
        <p:spPr>
          <a:xfrm>
            <a:off x="6593400" y="3072240"/>
            <a:ext cx="1023120" cy="662400"/>
          </a:xfrm>
          <a:custGeom>
            <a:avLst/>
            <a:gdLst/>
            <a:ahLst/>
            <a:cxnLst/>
            <a:rect l="l" t="t" r="r" b="b"/>
            <a:pathLst>
              <a:path w="1023457" h="662730">
                <a:moveTo>
                  <a:pt x="0" y="0"/>
                </a:moveTo>
                <a:cubicBezTo>
                  <a:pt x="92279" y="9787"/>
                  <a:pt x="184558" y="19575"/>
                  <a:pt x="260059" y="33556"/>
                </a:cubicBezTo>
                <a:cubicBezTo>
                  <a:pt x="335560" y="47537"/>
                  <a:pt x="388690" y="53130"/>
                  <a:pt x="453005" y="83889"/>
                </a:cubicBezTo>
                <a:cubicBezTo>
                  <a:pt x="517321" y="114649"/>
                  <a:pt x="584433" y="167779"/>
                  <a:pt x="645952" y="218113"/>
                </a:cubicBezTo>
                <a:cubicBezTo>
                  <a:pt x="707471" y="268447"/>
                  <a:pt x="770389" y="328568"/>
                  <a:pt x="822121" y="385893"/>
                </a:cubicBezTo>
                <a:cubicBezTo>
                  <a:pt x="873853" y="443218"/>
                  <a:pt x="922789" y="515923"/>
                  <a:pt x="956345" y="562062"/>
                </a:cubicBezTo>
                <a:cubicBezTo>
                  <a:pt x="989901" y="608201"/>
                  <a:pt x="1006679" y="635465"/>
                  <a:pt x="1023457" y="662730"/>
                </a:cubicBezTo>
              </a:path>
            </a:pathLst>
          </a:custGeom>
          <a:noFill/>
          <a:ln w="38160">
            <a:solidFill>
              <a:srgbClr val="C00000"/>
            </a:solidFill>
            <a:round/>
          </a:ln>
        </p:spPr>
        <p:style>
          <a:lnRef idx="0">
            <a:scrgbClr r="0" g="0" b="0"/>
          </a:lnRef>
          <a:fillRef idx="0">
            <a:scrgbClr r="0" g="0" b="0"/>
          </a:fillRef>
          <a:effectRef idx="0">
            <a:scrgbClr r="0" g="0" b="0"/>
          </a:effectRef>
          <a:fontRef idx="minor"/>
        </p:style>
      </p:sp>
      <p:sp>
        <p:nvSpPr>
          <p:cNvPr id="435" name="CustomShape 41"/>
          <p:cNvSpPr/>
          <p:nvPr/>
        </p:nvSpPr>
        <p:spPr>
          <a:xfrm>
            <a:off x="7398720" y="5270040"/>
            <a:ext cx="150480" cy="200880"/>
          </a:xfrm>
          <a:custGeom>
            <a:avLst/>
            <a:gdLst/>
            <a:ahLst/>
            <a:cxnLst/>
            <a:rect l="l" t="t" r="r" b="b"/>
            <a:pathLst>
              <a:path w="151002" h="201336">
                <a:moveTo>
                  <a:pt x="151002" y="0"/>
                </a:moveTo>
                <a:cubicBezTo>
                  <a:pt x="113251" y="62917"/>
                  <a:pt x="75501" y="125835"/>
                  <a:pt x="50334" y="159391"/>
                </a:cubicBezTo>
                <a:cubicBezTo>
                  <a:pt x="25167" y="192947"/>
                  <a:pt x="12583" y="197141"/>
                  <a:pt x="0" y="201336"/>
                </a:cubicBezTo>
              </a:path>
            </a:pathLst>
          </a:custGeom>
          <a:noFill/>
          <a:ln w="38160">
            <a:solidFill>
              <a:srgbClr val="C00000"/>
            </a:solidFill>
            <a:round/>
          </a:ln>
        </p:spPr>
        <p:style>
          <a:lnRef idx="0">
            <a:scrgbClr r="0" g="0" b="0"/>
          </a:lnRef>
          <a:fillRef idx="0">
            <a:scrgbClr r="0" g="0" b="0"/>
          </a:fillRef>
          <a:effectRef idx="0">
            <a:scrgbClr r="0" g="0" b="0"/>
          </a:effectRef>
          <a:fontRef idx="minor"/>
        </p:style>
      </p:sp>
      <p:sp>
        <p:nvSpPr>
          <p:cNvPr id="436" name="CustomShape 42"/>
          <p:cNvSpPr/>
          <p:nvPr/>
        </p:nvSpPr>
        <p:spPr>
          <a:xfrm>
            <a:off x="6467760" y="5739840"/>
            <a:ext cx="763200" cy="251280"/>
          </a:xfrm>
          <a:custGeom>
            <a:avLst/>
            <a:gdLst/>
            <a:ahLst/>
            <a:cxnLst/>
            <a:rect l="l" t="t" r="r" b="b"/>
            <a:pathLst>
              <a:path w="763398" h="251669">
                <a:moveTo>
                  <a:pt x="763398" y="0"/>
                </a:moveTo>
                <a:cubicBezTo>
                  <a:pt x="726346" y="41944"/>
                  <a:pt x="689295" y="83889"/>
                  <a:pt x="629174" y="117445"/>
                </a:cubicBezTo>
                <a:cubicBezTo>
                  <a:pt x="569053" y="151001"/>
                  <a:pt x="471182" y="181761"/>
                  <a:pt x="402672" y="201335"/>
                </a:cubicBezTo>
                <a:cubicBezTo>
                  <a:pt x="334162" y="220909"/>
                  <a:pt x="285226" y="226502"/>
                  <a:pt x="218114" y="234891"/>
                </a:cubicBezTo>
                <a:cubicBezTo>
                  <a:pt x="151002" y="243280"/>
                  <a:pt x="75501" y="247474"/>
                  <a:pt x="0" y="251669"/>
                </a:cubicBezTo>
              </a:path>
            </a:pathLst>
          </a:custGeom>
          <a:noFill/>
          <a:ln w="38160">
            <a:solidFill>
              <a:srgbClr val="C00000"/>
            </a:solidFill>
            <a:round/>
          </a:ln>
        </p:spPr>
        <p:style>
          <a:lnRef idx="0">
            <a:scrgbClr r="0" g="0" b="0"/>
          </a:lnRef>
          <a:fillRef idx="0">
            <a:scrgbClr r="0" g="0" b="0"/>
          </a:fillRef>
          <a:effectRef idx="0">
            <a:scrgbClr r="0" g="0" b="0"/>
          </a:effectRef>
          <a:fontRef idx="minor"/>
        </p:style>
      </p:sp>
      <p:sp>
        <p:nvSpPr>
          <p:cNvPr id="437" name="CustomShape 43"/>
          <p:cNvSpPr/>
          <p:nvPr/>
        </p:nvSpPr>
        <p:spPr>
          <a:xfrm>
            <a:off x="4680720" y="5722920"/>
            <a:ext cx="620280" cy="251280"/>
          </a:xfrm>
          <a:custGeom>
            <a:avLst/>
            <a:gdLst/>
            <a:ahLst/>
            <a:cxnLst/>
            <a:rect l="l" t="t" r="r" b="b"/>
            <a:pathLst>
              <a:path w="620785" h="251669">
                <a:moveTo>
                  <a:pt x="620785" y="251669"/>
                </a:moveTo>
                <a:cubicBezTo>
                  <a:pt x="518020" y="250970"/>
                  <a:pt x="415255" y="250271"/>
                  <a:pt x="335560" y="234891"/>
                </a:cubicBezTo>
                <a:cubicBezTo>
                  <a:pt x="255865" y="219511"/>
                  <a:pt x="198540" y="198538"/>
                  <a:pt x="142613" y="159390"/>
                </a:cubicBezTo>
                <a:cubicBezTo>
                  <a:pt x="86686" y="120242"/>
                  <a:pt x="43343" y="60121"/>
                  <a:pt x="0" y="0"/>
                </a:cubicBezTo>
              </a:path>
            </a:pathLst>
          </a:custGeom>
          <a:noFill/>
          <a:ln w="38160">
            <a:solidFill>
              <a:srgbClr val="C00000"/>
            </a:solidFill>
            <a:round/>
          </a:ln>
        </p:spPr>
        <p:style>
          <a:lnRef idx="0">
            <a:scrgbClr r="0" g="0" b="0"/>
          </a:lnRef>
          <a:fillRef idx="0">
            <a:scrgbClr r="0" g="0" b="0"/>
          </a:fillRef>
          <a:effectRef idx="0">
            <a:scrgbClr r="0" g="0" b="0"/>
          </a:effectRef>
          <a:fontRef idx="minor"/>
        </p:style>
      </p:sp>
      <p:sp>
        <p:nvSpPr>
          <p:cNvPr id="438" name="CustomShape 44"/>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439" name="CustomShape 45"/>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440" name="CustomShape 46"/>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441" name="CustomShape 47"/>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442" name="CustomShape 48"/>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443" name="CustomShape 49"/>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444" name="CustomShape 50"/>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446"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447" name="CustomShape 3"/>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448" name="CustomShape 4"/>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pic>
        <p:nvPicPr>
          <p:cNvPr id="449" name="Picture 2"/>
          <p:cNvPicPr/>
          <p:nvPr/>
        </p:nvPicPr>
        <p:blipFill>
          <a:blip r:embed="rId2"/>
          <a:stretch/>
        </p:blipFill>
        <p:spPr>
          <a:xfrm>
            <a:off x="870120" y="2213280"/>
            <a:ext cx="2813040" cy="1854000"/>
          </a:xfrm>
          <a:prstGeom prst="rect">
            <a:avLst/>
          </a:prstGeom>
          <a:ln>
            <a:noFill/>
          </a:ln>
        </p:spPr>
      </p:pic>
      <p:sp>
        <p:nvSpPr>
          <p:cNvPr id="450" name="CustomShape 5"/>
          <p:cNvSpPr/>
          <p:nvPr/>
        </p:nvSpPr>
        <p:spPr>
          <a:xfrm>
            <a:off x="1873080" y="4197960"/>
            <a:ext cx="80784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1" strike="noStrike" spc="-1">
                <a:solidFill>
                  <a:srgbClr val="000000"/>
                </a:solidFill>
                <a:uFill>
                  <a:solidFill>
                    <a:srgbClr val="FFFFFF"/>
                  </a:solidFill>
                </a:uFill>
                <a:latin typeface="Calibri"/>
              </a:rPr>
              <a:t>Cliente</a:t>
            </a:r>
            <a:endParaRPr lang="es-MX" sz="1800" b="0" strike="noStrike" spc="-1">
              <a:solidFill>
                <a:srgbClr val="000000"/>
              </a:solidFill>
              <a:uFill>
                <a:solidFill>
                  <a:srgbClr val="FFFFFF"/>
                </a:solidFill>
              </a:uFill>
              <a:latin typeface="Arial"/>
            </a:endParaRPr>
          </a:p>
        </p:txBody>
      </p:sp>
      <p:pic>
        <p:nvPicPr>
          <p:cNvPr id="451" name="Picture 8"/>
          <p:cNvPicPr/>
          <p:nvPr/>
        </p:nvPicPr>
        <p:blipFill>
          <a:blip r:embed="rId3"/>
          <a:stretch/>
        </p:blipFill>
        <p:spPr>
          <a:xfrm>
            <a:off x="4957920" y="2161440"/>
            <a:ext cx="2775600" cy="2359440"/>
          </a:xfrm>
          <a:prstGeom prst="rect">
            <a:avLst/>
          </a:prstGeom>
          <a:ln>
            <a:noFill/>
          </a:ln>
        </p:spPr>
      </p:pic>
      <p:pic>
        <p:nvPicPr>
          <p:cNvPr id="452" name="Picture 4"/>
          <p:cNvPicPr/>
          <p:nvPr/>
        </p:nvPicPr>
        <p:blipFill>
          <a:blip r:embed="rId4"/>
          <a:stretch/>
        </p:blipFill>
        <p:spPr>
          <a:xfrm>
            <a:off x="5301000" y="2614320"/>
            <a:ext cx="2089440" cy="1027440"/>
          </a:xfrm>
          <a:prstGeom prst="rect">
            <a:avLst/>
          </a:prstGeom>
          <a:ln>
            <a:noFill/>
          </a:ln>
        </p:spPr>
      </p:pic>
      <p:sp>
        <p:nvSpPr>
          <p:cNvPr id="453" name="CustomShape 6"/>
          <p:cNvSpPr/>
          <p:nvPr/>
        </p:nvSpPr>
        <p:spPr>
          <a:xfrm>
            <a:off x="5222160" y="2342880"/>
            <a:ext cx="224712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1" strike="noStrike" spc="-1">
                <a:solidFill>
                  <a:srgbClr val="FF0000"/>
                </a:solidFill>
                <a:uFill>
                  <a:solidFill>
                    <a:srgbClr val="FFFFFF"/>
                  </a:solidFill>
                </a:uFill>
                <a:latin typeface="Calibri"/>
              </a:rPr>
              <a:t>Servicio de hojalatería y pintura</a:t>
            </a:r>
            <a:endParaRPr lang="es-MX" sz="1800" b="0" strike="noStrike" spc="-1">
              <a:solidFill>
                <a:srgbClr val="000000"/>
              </a:solidFill>
              <a:uFill>
                <a:solidFill>
                  <a:srgbClr val="FFFFFF"/>
                </a:solidFill>
              </a:uFill>
              <a:latin typeface="Arial"/>
            </a:endParaRPr>
          </a:p>
        </p:txBody>
      </p:sp>
      <p:sp>
        <p:nvSpPr>
          <p:cNvPr id="454" name="CustomShape 7"/>
          <p:cNvSpPr/>
          <p:nvPr/>
        </p:nvSpPr>
        <p:spPr>
          <a:xfrm>
            <a:off x="5777280" y="4521240"/>
            <a:ext cx="113688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1" strike="noStrike" spc="-1">
                <a:solidFill>
                  <a:srgbClr val="000000"/>
                </a:solidFill>
                <a:uFill>
                  <a:solidFill>
                    <a:srgbClr val="FFFFFF"/>
                  </a:solidFill>
                </a:uFill>
                <a:latin typeface="Calibri"/>
              </a:rPr>
              <a:t>Sistema CRM</a:t>
            </a:r>
            <a:endParaRPr lang="es-MX" sz="1800" b="0" strike="noStrike" spc="-1">
              <a:solidFill>
                <a:srgbClr val="000000"/>
              </a:solidFill>
              <a:uFill>
                <a:solidFill>
                  <a:srgbClr val="FFFFFF"/>
                </a:solidFill>
              </a:uFill>
              <a:latin typeface="Arial"/>
            </a:endParaRPr>
          </a:p>
        </p:txBody>
      </p:sp>
      <p:sp>
        <p:nvSpPr>
          <p:cNvPr id="455" name="CustomShape 8"/>
          <p:cNvSpPr/>
          <p:nvPr/>
        </p:nvSpPr>
        <p:spPr>
          <a:xfrm>
            <a:off x="3719160" y="2740680"/>
            <a:ext cx="676080" cy="774720"/>
          </a:xfrm>
          <a:prstGeom prst="rightArrow">
            <a:avLst>
              <a:gd name="adj1" fmla="val 50000"/>
              <a:gd name="adj2" fmla="val 50000"/>
            </a:avLst>
          </a:prstGeom>
          <a:gradFill>
            <a:gsLst>
              <a:gs pos="0">
                <a:srgbClr val="E98E8E"/>
              </a:gs>
              <a:gs pos="50000">
                <a:srgbClr val="EFBBBB"/>
              </a:gs>
              <a:gs pos="100000">
                <a:srgbClr val="F7DDDD"/>
              </a:gs>
            </a:gsLst>
            <a:lin ang="0"/>
          </a:gradFill>
          <a:ln w="12600">
            <a:noFill/>
          </a:ln>
        </p:spPr>
        <p:style>
          <a:lnRef idx="0">
            <a:scrgbClr r="0" g="0" b="0"/>
          </a:lnRef>
          <a:fillRef idx="0">
            <a:scrgbClr r="0" g="0" b="0"/>
          </a:fillRef>
          <a:effectRef idx="0">
            <a:scrgbClr r="0" g="0" b="0"/>
          </a:effectRef>
          <a:fontRef idx="minor"/>
        </p:style>
      </p:sp>
      <p:pic>
        <p:nvPicPr>
          <p:cNvPr id="456" name="Picture 10"/>
          <p:cNvPicPr/>
          <p:nvPr/>
        </p:nvPicPr>
        <p:blipFill>
          <a:blip r:embed="rId5"/>
          <a:stretch/>
        </p:blipFill>
        <p:spPr>
          <a:xfrm>
            <a:off x="4855680" y="5000400"/>
            <a:ext cx="503280" cy="530280"/>
          </a:xfrm>
          <a:prstGeom prst="rect">
            <a:avLst/>
          </a:prstGeom>
          <a:ln>
            <a:noFill/>
          </a:ln>
        </p:spPr>
      </p:pic>
      <p:sp>
        <p:nvSpPr>
          <p:cNvPr id="457" name="CustomShape 9"/>
          <p:cNvSpPr/>
          <p:nvPr/>
        </p:nvSpPr>
        <p:spPr>
          <a:xfrm>
            <a:off x="4564800" y="4895280"/>
            <a:ext cx="3562200" cy="1012320"/>
          </a:xfrm>
          <a:prstGeom prst="roundRect">
            <a:avLst>
              <a:gd name="adj" fmla="val 16667"/>
            </a:avLst>
          </a:prstGeom>
          <a:noFill/>
          <a:ln w="57240">
            <a:solidFill>
              <a:srgbClr val="A50021"/>
            </a:solidFill>
            <a:round/>
          </a:ln>
        </p:spPr>
        <p:style>
          <a:lnRef idx="0">
            <a:scrgbClr r="0" g="0" b="0"/>
          </a:lnRef>
          <a:fillRef idx="0">
            <a:scrgbClr r="0" g="0" b="0"/>
          </a:fillRef>
          <a:effectRef idx="0">
            <a:scrgbClr r="0" g="0" b="0"/>
          </a:effectRef>
          <a:fontRef idx="minor"/>
        </p:style>
      </p:sp>
      <p:pic>
        <p:nvPicPr>
          <p:cNvPr id="458" name="Picture 14"/>
          <p:cNvPicPr/>
          <p:nvPr/>
        </p:nvPicPr>
        <p:blipFill>
          <a:blip r:embed="rId6"/>
          <a:stretch/>
        </p:blipFill>
        <p:spPr>
          <a:xfrm>
            <a:off x="5628600" y="4989960"/>
            <a:ext cx="611280" cy="611280"/>
          </a:xfrm>
          <a:prstGeom prst="rect">
            <a:avLst/>
          </a:prstGeom>
          <a:ln>
            <a:noFill/>
          </a:ln>
        </p:spPr>
      </p:pic>
      <p:pic>
        <p:nvPicPr>
          <p:cNvPr id="459" name="Picture 22"/>
          <p:cNvPicPr/>
          <p:nvPr/>
        </p:nvPicPr>
        <p:blipFill>
          <a:blip r:embed="rId7"/>
          <a:stretch/>
        </p:blipFill>
        <p:spPr>
          <a:xfrm>
            <a:off x="6507000" y="5030280"/>
            <a:ext cx="531000" cy="531000"/>
          </a:xfrm>
          <a:prstGeom prst="rect">
            <a:avLst/>
          </a:prstGeom>
          <a:ln>
            <a:noFill/>
          </a:ln>
        </p:spPr>
      </p:pic>
      <p:pic>
        <p:nvPicPr>
          <p:cNvPr id="460" name="Picture 24"/>
          <p:cNvPicPr/>
          <p:nvPr/>
        </p:nvPicPr>
        <p:blipFill>
          <a:blip r:embed="rId8"/>
          <a:stretch/>
        </p:blipFill>
        <p:spPr>
          <a:xfrm>
            <a:off x="7347600" y="5000400"/>
            <a:ext cx="590760" cy="590760"/>
          </a:xfrm>
          <a:prstGeom prst="rect">
            <a:avLst/>
          </a:prstGeom>
          <a:ln>
            <a:noFill/>
          </a:ln>
        </p:spPr>
      </p:pic>
      <p:sp>
        <p:nvSpPr>
          <p:cNvPr id="461" name="CustomShape 10"/>
          <p:cNvSpPr/>
          <p:nvPr/>
        </p:nvSpPr>
        <p:spPr>
          <a:xfrm>
            <a:off x="5570280" y="5601600"/>
            <a:ext cx="727560" cy="272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Premios</a:t>
            </a:r>
            <a:endParaRPr lang="es-MX" sz="1800" b="0" strike="noStrike" spc="-1">
              <a:solidFill>
                <a:srgbClr val="000000"/>
              </a:solidFill>
              <a:uFill>
                <a:solidFill>
                  <a:srgbClr val="FFFFFF"/>
                </a:solidFill>
              </a:uFill>
              <a:latin typeface="Arial"/>
            </a:endParaRPr>
          </a:p>
        </p:txBody>
      </p:sp>
      <p:sp>
        <p:nvSpPr>
          <p:cNvPr id="462" name="CustomShape 11"/>
          <p:cNvSpPr/>
          <p:nvPr/>
        </p:nvSpPr>
        <p:spPr>
          <a:xfrm>
            <a:off x="6408720" y="5604480"/>
            <a:ext cx="727560" cy="272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Monitoreo</a:t>
            </a:r>
            <a:endParaRPr lang="es-MX" sz="1800" b="0" strike="noStrike" spc="-1">
              <a:solidFill>
                <a:srgbClr val="000000"/>
              </a:solidFill>
              <a:uFill>
                <a:solidFill>
                  <a:srgbClr val="FFFFFF"/>
                </a:solidFill>
              </a:uFill>
              <a:latin typeface="Arial"/>
            </a:endParaRPr>
          </a:p>
        </p:txBody>
      </p:sp>
      <p:sp>
        <p:nvSpPr>
          <p:cNvPr id="463" name="CustomShape 12"/>
          <p:cNvSpPr/>
          <p:nvPr/>
        </p:nvSpPr>
        <p:spPr>
          <a:xfrm>
            <a:off x="7278120" y="5604480"/>
            <a:ext cx="727560" cy="272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Gestión</a:t>
            </a:r>
            <a:endParaRPr lang="es-MX" sz="1800" b="0" strike="noStrike" spc="-1">
              <a:solidFill>
                <a:srgbClr val="000000"/>
              </a:solidFill>
              <a:uFill>
                <a:solidFill>
                  <a:srgbClr val="FFFFFF"/>
                </a:solidFill>
              </a:uFill>
              <a:latin typeface="Arial"/>
            </a:endParaRPr>
          </a:p>
        </p:txBody>
      </p:sp>
      <p:sp>
        <p:nvSpPr>
          <p:cNvPr id="464" name="CustomShape 13"/>
          <p:cNvSpPr/>
          <p:nvPr/>
        </p:nvSpPr>
        <p:spPr>
          <a:xfrm>
            <a:off x="4737600" y="5601600"/>
            <a:ext cx="727560" cy="2721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Confianza</a:t>
            </a:r>
            <a:endParaRPr lang="es-MX" sz="1800" b="0" strike="noStrike" spc="-1">
              <a:solidFill>
                <a:srgbClr val="000000"/>
              </a:solidFill>
              <a:uFill>
                <a:solidFill>
                  <a:srgbClr val="FFFFFF"/>
                </a:solidFill>
              </a:uFill>
              <a:latin typeface="Arial"/>
            </a:endParaRPr>
          </a:p>
        </p:txBody>
      </p:sp>
      <p:pic>
        <p:nvPicPr>
          <p:cNvPr id="465" name="Picture 26"/>
          <p:cNvPicPr/>
          <p:nvPr/>
        </p:nvPicPr>
        <p:blipFill>
          <a:blip r:embed="rId9"/>
          <a:stretch/>
        </p:blipFill>
        <p:spPr>
          <a:xfrm>
            <a:off x="9189720" y="2073240"/>
            <a:ext cx="1940760" cy="2109600"/>
          </a:xfrm>
          <a:prstGeom prst="rect">
            <a:avLst/>
          </a:prstGeom>
          <a:ln>
            <a:noFill/>
          </a:ln>
        </p:spPr>
      </p:pic>
      <p:sp>
        <p:nvSpPr>
          <p:cNvPr id="466" name="CustomShape 14"/>
          <p:cNvSpPr/>
          <p:nvPr/>
        </p:nvSpPr>
        <p:spPr>
          <a:xfrm>
            <a:off x="9756000" y="4197960"/>
            <a:ext cx="80784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1" strike="noStrike" spc="-1">
                <a:solidFill>
                  <a:srgbClr val="000000"/>
                </a:solidFill>
                <a:uFill>
                  <a:solidFill>
                    <a:srgbClr val="FFFFFF"/>
                  </a:solidFill>
                </a:uFill>
                <a:latin typeface="Calibri"/>
              </a:rPr>
              <a:t>Empresario</a:t>
            </a:r>
            <a:endParaRPr lang="es-MX" sz="1800" b="0" strike="noStrike" spc="-1">
              <a:solidFill>
                <a:srgbClr val="000000"/>
              </a:solidFill>
              <a:uFill>
                <a:solidFill>
                  <a:srgbClr val="FFFFFF"/>
                </a:solidFill>
              </a:uFill>
              <a:latin typeface="Arial"/>
            </a:endParaRPr>
          </a:p>
        </p:txBody>
      </p:sp>
      <p:sp>
        <p:nvSpPr>
          <p:cNvPr id="467" name="CustomShape 15"/>
          <p:cNvSpPr/>
          <p:nvPr/>
        </p:nvSpPr>
        <p:spPr>
          <a:xfrm rot="10800000">
            <a:off x="8916480" y="3528000"/>
            <a:ext cx="676080" cy="774720"/>
          </a:xfrm>
          <a:prstGeom prst="rightArrow">
            <a:avLst>
              <a:gd name="adj1" fmla="val 50000"/>
              <a:gd name="adj2" fmla="val 50000"/>
            </a:avLst>
          </a:prstGeom>
          <a:gradFill>
            <a:gsLst>
              <a:gs pos="0">
                <a:srgbClr val="E98E8E"/>
              </a:gs>
              <a:gs pos="50000">
                <a:srgbClr val="EFBBBB"/>
              </a:gs>
              <a:gs pos="100000">
                <a:srgbClr val="F7DDDD"/>
              </a:gs>
            </a:gsLst>
            <a:lin ang="0"/>
          </a:gradFill>
          <a:ln w="12600">
            <a:noFill/>
          </a:ln>
        </p:spPr>
        <p:style>
          <a:lnRef idx="0">
            <a:scrgbClr r="0" g="0" b="0"/>
          </a:lnRef>
          <a:fillRef idx="0">
            <a:scrgbClr r="0" g="0" b="0"/>
          </a:fillRef>
          <a:effectRef idx="0">
            <a:scrgbClr r="0" g="0" b="0"/>
          </a:effectRef>
          <a:fontRef idx="minor"/>
        </p:style>
      </p:sp>
      <p:sp>
        <p:nvSpPr>
          <p:cNvPr id="468" name="CustomShape 1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469" name="CustomShape 1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470" name="CustomShape 1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471" name="CustomShape 1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472" name="CustomShape 20"/>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473" name="CustomShape 21"/>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474" name="CustomShape 22"/>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5"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476"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477" name="CustomShape 3"/>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478" name="CustomShape 4"/>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479" name="CustomShape 5"/>
          <p:cNvSpPr/>
          <p:nvPr/>
        </p:nvSpPr>
        <p:spPr>
          <a:xfrm>
            <a:off x="324000" y="2353320"/>
            <a:ext cx="1154124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Concretamente, el sistema NovaCRM se compone de diéz modelos que satisfacen la arquitectura definida y que fueron implementados con JavaScript (MEAN), MongoDB, Express, AngularJS, y NodeJS.</a:t>
            </a:r>
            <a:endParaRPr lang="es-MX" sz="1800" b="0" strike="noStrike" spc="-1">
              <a:solidFill>
                <a:srgbClr val="000000"/>
              </a:solidFill>
              <a:uFill>
                <a:solidFill>
                  <a:srgbClr val="FFFFFF"/>
                </a:solidFill>
              </a:uFill>
              <a:latin typeface="Arial"/>
            </a:endParaRPr>
          </a:p>
        </p:txBody>
      </p:sp>
      <p:sp>
        <p:nvSpPr>
          <p:cNvPr id="480"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481" name="CustomShape 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482" name="CustomShape 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483" name="CustomShape 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484" name="CustomShape 10"/>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485" name="CustomShape 11"/>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486" name="CustomShape 12"/>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
        <p:nvSpPr>
          <p:cNvPr id="487" name="CustomShape 13"/>
          <p:cNvSpPr/>
          <p:nvPr/>
        </p:nvSpPr>
        <p:spPr>
          <a:xfrm>
            <a:off x="8163720" y="5240880"/>
            <a:ext cx="463320" cy="338040"/>
          </a:xfrm>
          <a:prstGeom prst="rect">
            <a:avLst/>
          </a:prstGeom>
          <a:gradFill>
            <a:gsLst>
              <a:gs pos="0">
                <a:srgbClr val="C00000"/>
              </a:gs>
              <a:gs pos="100000">
                <a:srgbClr val="7A0000"/>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FFFFFF"/>
                </a:solidFill>
                <a:uFill>
                  <a:solidFill>
                    <a:srgbClr val="FFFFFF"/>
                  </a:solidFill>
                </a:uFill>
                <a:latin typeface="Calibri"/>
              </a:rPr>
              <a:t>10</a:t>
            </a:r>
            <a:endParaRPr lang="es-MX" sz="1800" b="0" strike="noStrike" spc="-1">
              <a:solidFill>
                <a:srgbClr val="000000"/>
              </a:solidFill>
              <a:uFill>
                <a:solidFill>
                  <a:srgbClr val="FFFFFF"/>
                </a:solidFill>
              </a:uFill>
              <a:latin typeface="Arial"/>
            </a:endParaRPr>
          </a:p>
        </p:txBody>
      </p:sp>
      <p:sp>
        <p:nvSpPr>
          <p:cNvPr id="488" name="CustomShape 14"/>
          <p:cNvSpPr/>
          <p:nvPr/>
        </p:nvSpPr>
        <p:spPr>
          <a:xfrm>
            <a:off x="8167320" y="4207320"/>
            <a:ext cx="463320" cy="328680"/>
          </a:xfrm>
          <a:prstGeom prst="rect">
            <a:avLst/>
          </a:prstGeom>
          <a:gradFill>
            <a:gsLst>
              <a:gs pos="0">
                <a:srgbClr val="969696"/>
              </a:gs>
              <a:gs pos="100000">
                <a:srgbClr val="646464"/>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FFFFFF"/>
                </a:solidFill>
                <a:uFill>
                  <a:solidFill>
                    <a:srgbClr val="FFFFFF"/>
                  </a:solidFill>
                </a:uFill>
                <a:latin typeface="Calibri"/>
              </a:rPr>
              <a:t>8</a:t>
            </a:r>
            <a:endParaRPr lang="es-MX" sz="1800" b="0" strike="noStrike" spc="-1">
              <a:solidFill>
                <a:srgbClr val="000000"/>
              </a:solidFill>
              <a:uFill>
                <a:solidFill>
                  <a:srgbClr val="FFFFFF"/>
                </a:solidFill>
              </a:uFill>
              <a:latin typeface="Arial"/>
            </a:endParaRPr>
          </a:p>
        </p:txBody>
      </p:sp>
      <p:sp>
        <p:nvSpPr>
          <p:cNvPr id="489" name="CustomShape 15"/>
          <p:cNvSpPr/>
          <p:nvPr/>
        </p:nvSpPr>
        <p:spPr>
          <a:xfrm>
            <a:off x="519120" y="4720320"/>
            <a:ext cx="463320" cy="328680"/>
          </a:xfrm>
          <a:prstGeom prst="rect">
            <a:avLst/>
          </a:prstGeom>
          <a:gradFill>
            <a:gsLst>
              <a:gs pos="0">
                <a:srgbClr val="969696"/>
              </a:gs>
              <a:gs pos="100000">
                <a:srgbClr val="646464"/>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FFFFFF"/>
                </a:solidFill>
                <a:uFill>
                  <a:solidFill>
                    <a:srgbClr val="FFFFFF"/>
                  </a:solidFill>
                </a:uFill>
                <a:latin typeface="Calibri"/>
              </a:rPr>
              <a:t>3</a:t>
            </a:r>
            <a:endParaRPr lang="es-MX" sz="1800" b="0" strike="noStrike" spc="-1">
              <a:solidFill>
                <a:srgbClr val="000000"/>
              </a:solidFill>
              <a:uFill>
                <a:solidFill>
                  <a:srgbClr val="FFFFFF"/>
                </a:solidFill>
              </a:uFill>
              <a:latin typeface="Arial"/>
            </a:endParaRPr>
          </a:p>
        </p:txBody>
      </p:sp>
      <p:sp>
        <p:nvSpPr>
          <p:cNvPr id="490" name="CustomShape 16"/>
          <p:cNvSpPr/>
          <p:nvPr/>
        </p:nvSpPr>
        <p:spPr>
          <a:xfrm>
            <a:off x="978120" y="4720320"/>
            <a:ext cx="3048480" cy="3286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Realimentación del sistema</a:t>
            </a:r>
            <a:endParaRPr lang="es-MX" sz="1800" b="0" strike="noStrike" spc="-1">
              <a:solidFill>
                <a:srgbClr val="000000"/>
              </a:solidFill>
              <a:uFill>
                <a:solidFill>
                  <a:srgbClr val="FFFFFF"/>
                </a:solidFill>
              </a:uFill>
              <a:latin typeface="Arial"/>
            </a:endParaRPr>
          </a:p>
        </p:txBody>
      </p:sp>
      <p:sp>
        <p:nvSpPr>
          <p:cNvPr id="491" name="CustomShape 17"/>
          <p:cNvSpPr/>
          <p:nvPr/>
        </p:nvSpPr>
        <p:spPr>
          <a:xfrm>
            <a:off x="519120" y="4206960"/>
            <a:ext cx="463320" cy="338040"/>
          </a:xfrm>
          <a:prstGeom prst="rect">
            <a:avLst/>
          </a:prstGeom>
          <a:gradFill>
            <a:gsLst>
              <a:gs pos="0">
                <a:srgbClr val="C00000"/>
              </a:gs>
              <a:gs pos="100000">
                <a:srgbClr val="7A0000"/>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FFFFFF"/>
                </a:solidFill>
                <a:uFill>
                  <a:solidFill>
                    <a:srgbClr val="FFFFFF"/>
                  </a:solidFill>
                </a:uFill>
                <a:latin typeface="Calibri"/>
              </a:rPr>
              <a:t>2</a:t>
            </a:r>
            <a:endParaRPr lang="es-MX" sz="1800" b="0" strike="noStrike" spc="-1">
              <a:solidFill>
                <a:srgbClr val="000000"/>
              </a:solidFill>
              <a:uFill>
                <a:solidFill>
                  <a:srgbClr val="FFFFFF"/>
                </a:solidFill>
              </a:uFill>
              <a:latin typeface="Arial"/>
            </a:endParaRPr>
          </a:p>
        </p:txBody>
      </p:sp>
      <p:sp>
        <p:nvSpPr>
          <p:cNvPr id="492" name="CustomShape 18"/>
          <p:cNvSpPr/>
          <p:nvPr/>
        </p:nvSpPr>
        <p:spPr>
          <a:xfrm>
            <a:off x="978120" y="4206960"/>
            <a:ext cx="3048480" cy="33804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Gestión de puestos-ocupaciones</a:t>
            </a:r>
            <a:endParaRPr lang="es-MX" sz="1800" b="0" strike="noStrike" spc="-1">
              <a:solidFill>
                <a:srgbClr val="000000"/>
              </a:solidFill>
              <a:uFill>
                <a:solidFill>
                  <a:srgbClr val="FFFFFF"/>
                </a:solidFill>
              </a:uFill>
              <a:latin typeface="Arial"/>
            </a:endParaRPr>
          </a:p>
        </p:txBody>
      </p:sp>
      <p:sp>
        <p:nvSpPr>
          <p:cNvPr id="493" name="CustomShape 19"/>
          <p:cNvSpPr/>
          <p:nvPr/>
        </p:nvSpPr>
        <p:spPr>
          <a:xfrm>
            <a:off x="519120" y="5252760"/>
            <a:ext cx="463320" cy="323280"/>
          </a:xfrm>
          <a:prstGeom prst="rect">
            <a:avLst/>
          </a:prstGeom>
          <a:gradFill>
            <a:gsLst>
              <a:gs pos="0">
                <a:srgbClr val="E6E6E6"/>
              </a:gs>
              <a:gs pos="100000">
                <a:srgbClr val="AFAFAF"/>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000000"/>
                </a:solidFill>
                <a:uFill>
                  <a:solidFill>
                    <a:srgbClr val="FFFFFF"/>
                  </a:solidFill>
                </a:uFill>
                <a:latin typeface="Calibri"/>
              </a:rPr>
              <a:t>4</a:t>
            </a:r>
            <a:endParaRPr lang="es-MX" sz="1800" b="0" strike="noStrike" spc="-1">
              <a:solidFill>
                <a:srgbClr val="000000"/>
              </a:solidFill>
              <a:uFill>
                <a:solidFill>
                  <a:srgbClr val="FFFFFF"/>
                </a:solidFill>
              </a:uFill>
              <a:latin typeface="Arial"/>
            </a:endParaRPr>
          </a:p>
        </p:txBody>
      </p:sp>
      <p:sp>
        <p:nvSpPr>
          <p:cNvPr id="494" name="CustomShape 20"/>
          <p:cNvSpPr/>
          <p:nvPr/>
        </p:nvSpPr>
        <p:spPr>
          <a:xfrm>
            <a:off x="978120" y="5252760"/>
            <a:ext cx="3048480" cy="3232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Gestión de proveedores</a:t>
            </a:r>
            <a:endParaRPr lang="es-MX" sz="1800" b="0" strike="noStrike" spc="-1">
              <a:solidFill>
                <a:srgbClr val="000000"/>
              </a:solidFill>
              <a:uFill>
                <a:solidFill>
                  <a:srgbClr val="FFFFFF"/>
                </a:solidFill>
              </a:uFill>
              <a:latin typeface="Arial"/>
            </a:endParaRPr>
          </a:p>
        </p:txBody>
      </p:sp>
      <p:sp>
        <p:nvSpPr>
          <p:cNvPr id="495" name="CustomShape 21"/>
          <p:cNvSpPr/>
          <p:nvPr/>
        </p:nvSpPr>
        <p:spPr>
          <a:xfrm>
            <a:off x="4348800" y="4208040"/>
            <a:ext cx="463320" cy="336960"/>
          </a:xfrm>
          <a:prstGeom prst="rect">
            <a:avLst/>
          </a:prstGeom>
          <a:gradFill>
            <a:gsLst>
              <a:gs pos="0">
                <a:srgbClr val="E6E6E6"/>
              </a:gs>
              <a:gs pos="100000">
                <a:srgbClr val="AFAFAF"/>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000000"/>
                </a:solidFill>
                <a:uFill>
                  <a:solidFill>
                    <a:srgbClr val="FFFFFF"/>
                  </a:solidFill>
                </a:uFill>
                <a:latin typeface="Calibri"/>
              </a:rPr>
              <a:t>5</a:t>
            </a:r>
            <a:endParaRPr lang="es-MX" sz="1800" b="0" strike="noStrike" spc="-1">
              <a:solidFill>
                <a:srgbClr val="000000"/>
              </a:solidFill>
              <a:uFill>
                <a:solidFill>
                  <a:srgbClr val="FFFFFF"/>
                </a:solidFill>
              </a:uFill>
              <a:latin typeface="Arial"/>
            </a:endParaRPr>
          </a:p>
        </p:txBody>
      </p:sp>
      <p:sp>
        <p:nvSpPr>
          <p:cNvPr id="496" name="CustomShape 22"/>
          <p:cNvSpPr/>
          <p:nvPr/>
        </p:nvSpPr>
        <p:spPr>
          <a:xfrm>
            <a:off x="4807440" y="4208040"/>
            <a:ext cx="3048480" cy="33696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Gestión de pedidos</a:t>
            </a:r>
            <a:endParaRPr lang="es-MX" sz="1800" b="0" strike="noStrike" spc="-1">
              <a:solidFill>
                <a:srgbClr val="000000"/>
              </a:solidFill>
              <a:uFill>
                <a:solidFill>
                  <a:srgbClr val="FFFFFF"/>
                </a:solidFill>
              </a:uFill>
              <a:latin typeface="Arial"/>
            </a:endParaRPr>
          </a:p>
        </p:txBody>
      </p:sp>
      <p:sp>
        <p:nvSpPr>
          <p:cNvPr id="497" name="CustomShape 23"/>
          <p:cNvSpPr/>
          <p:nvPr/>
        </p:nvSpPr>
        <p:spPr>
          <a:xfrm>
            <a:off x="4343760" y="5245560"/>
            <a:ext cx="463320" cy="328680"/>
          </a:xfrm>
          <a:prstGeom prst="rect">
            <a:avLst/>
          </a:prstGeom>
          <a:gradFill>
            <a:gsLst>
              <a:gs pos="0">
                <a:srgbClr val="969696"/>
              </a:gs>
              <a:gs pos="100000">
                <a:srgbClr val="646464"/>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FFFFFF"/>
                </a:solidFill>
                <a:uFill>
                  <a:solidFill>
                    <a:srgbClr val="FFFFFF"/>
                  </a:solidFill>
                </a:uFill>
                <a:latin typeface="Calibri"/>
              </a:rPr>
              <a:t>7</a:t>
            </a:r>
            <a:endParaRPr lang="es-MX" sz="1800" b="0" strike="noStrike" spc="-1">
              <a:solidFill>
                <a:srgbClr val="000000"/>
              </a:solidFill>
              <a:uFill>
                <a:solidFill>
                  <a:srgbClr val="FFFFFF"/>
                </a:solidFill>
              </a:uFill>
              <a:latin typeface="Arial"/>
            </a:endParaRPr>
          </a:p>
        </p:txBody>
      </p:sp>
      <p:sp>
        <p:nvSpPr>
          <p:cNvPr id="498" name="CustomShape 24"/>
          <p:cNvSpPr/>
          <p:nvPr/>
        </p:nvSpPr>
        <p:spPr>
          <a:xfrm>
            <a:off x="4802760" y="5245560"/>
            <a:ext cx="3048480" cy="3286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Gestión de servicios</a:t>
            </a:r>
            <a:endParaRPr lang="es-MX" sz="1800" b="0" strike="noStrike" spc="-1">
              <a:solidFill>
                <a:srgbClr val="000000"/>
              </a:solidFill>
              <a:uFill>
                <a:solidFill>
                  <a:srgbClr val="FFFFFF"/>
                </a:solidFill>
              </a:uFill>
              <a:latin typeface="Arial"/>
            </a:endParaRPr>
          </a:p>
        </p:txBody>
      </p:sp>
      <p:sp>
        <p:nvSpPr>
          <p:cNvPr id="499" name="CustomShape 25"/>
          <p:cNvSpPr/>
          <p:nvPr/>
        </p:nvSpPr>
        <p:spPr>
          <a:xfrm>
            <a:off x="4343760" y="4710960"/>
            <a:ext cx="463320" cy="338040"/>
          </a:xfrm>
          <a:prstGeom prst="rect">
            <a:avLst/>
          </a:prstGeom>
          <a:gradFill>
            <a:gsLst>
              <a:gs pos="0">
                <a:srgbClr val="C00000"/>
              </a:gs>
              <a:gs pos="100000">
                <a:srgbClr val="7A0000"/>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FFFFFF"/>
                </a:solidFill>
                <a:uFill>
                  <a:solidFill>
                    <a:srgbClr val="FFFFFF"/>
                  </a:solidFill>
                </a:uFill>
                <a:latin typeface="Calibri"/>
              </a:rPr>
              <a:t>6</a:t>
            </a:r>
            <a:endParaRPr lang="es-MX" sz="1800" b="0" strike="noStrike" spc="-1">
              <a:solidFill>
                <a:srgbClr val="000000"/>
              </a:solidFill>
              <a:uFill>
                <a:solidFill>
                  <a:srgbClr val="FFFFFF"/>
                </a:solidFill>
              </a:uFill>
              <a:latin typeface="Arial"/>
            </a:endParaRPr>
          </a:p>
        </p:txBody>
      </p:sp>
      <p:sp>
        <p:nvSpPr>
          <p:cNvPr id="500" name="CustomShape 26"/>
          <p:cNvSpPr/>
          <p:nvPr/>
        </p:nvSpPr>
        <p:spPr>
          <a:xfrm>
            <a:off x="4802760" y="4710960"/>
            <a:ext cx="3048480" cy="33804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Gestión de productos</a:t>
            </a:r>
            <a:endParaRPr lang="es-MX" sz="1800" b="0" strike="noStrike" spc="-1">
              <a:solidFill>
                <a:srgbClr val="000000"/>
              </a:solidFill>
              <a:uFill>
                <a:solidFill>
                  <a:srgbClr val="FFFFFF"/>
                </a:solidFill>
              </a:uFill>
              <a:latin typeface="Arial"/>
            </a:endParaRPr>
          </a:p>
        </p:txBody>
      </p:sp>
      <p:sp>
        <p:nvSpPr>
          <p:cNvPr id="501" name="CustomShape 27"/>
          <p:cNvSpPr/>
          <p:nvPr/>
        </p:nvSpPr>
        <p:spPr>
          <a:xfrm>
            <a:off x="8627400" y="4206960"/>
            <a:ext cx="3048480" cy="32328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Gestión de trabajos</a:t>
            </a:r>
            <a:endParaRPr lang="es-MX" sz="1800" b="0" strike="noStrike" spc="-1">
              <a:solidFill>
                <a:srgbClr val="000000"/>
              </a:solidFill>
              <a:uFill>
                <a:solidFill>
                  <a:srgbClr val="FFFFFF"/>
                </a:solidFill>
              </a:uFill>
              <a:latin typeface="Arial"/>
            </a:endParaRPr>
          </a:p>
        </p:txBody>
      </p:sp>
      <p:sp>
        <p:nvSpPr>
          <p:cNvPr id="502" name="CustomShape 28"/>
          <p:cNvSpPr/>
          <p:nvPr/>
        </p:nvSpPr>
        <p:spPr>
          <a:xfrm>
            <a:off x="8168400" y="4712760"/>
            <a:ext cx="463320" cy="336960"/>
          </a:xfrm>
          <a:prstGeom prst="rect">
            <a:avLst/>
          </a:prstGeom>
          <a:gradFill>
            <a:gsLst>
              <a:gs pos="0">
                <a:srgbClr val="E6E6E6"/>
              </a:gs>
              <a:gs pos="100000">
                <a:srgbClr val="AFAFAF"/>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000000"/>
                </a:solidFill>
                <a:uFill>
                  <a:solidFill>
                    <a:srgbClr val="FFFFFF"/>
                  </a:solidFill>
                </a:uFill>
                <a:latin typeface="Calibri"/>
              </a:rPr>
              <a:t>9</a:t>
            </a:r>
            <a:endParaRPr lang="es-MX" sz="1800" b="0" strike="noStrike" spc="-1">
              <a:solidFill>
                <a:srgbClr val="000000"/>
              </a:solidFill>
              <a:uFill>
                <a:solidFill>
                  <a:srgbClr val="FFFFFF"/>
                </a:solidFill>
              </a:uFill>
              <a:latin typeface="Arial"/>
            </a:endParaRPr>
          </a:p>
        </p:txBody>
      </p:sp>
      <p:sp>
        <p:nvSpPr>
          <p:cNvPr id="503" name="CustomShape 29"/>
          <p:cNvSpPr/>
          <p:nvPr/>
        </p:nvSpPr>
        <p:spPr>
          <a:xfrm>
            <a:off x="8627400" y="4712760"/>
            <a:ext cx="3048480" cy="33696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Gestión del cliente</a:t>
            </a:r>
            <a:endParaRPr lang="es-MX" sz="1800" b="0" strike="noStrike" spc="-1">
              <a:solidFill>
                <a:srgbClr val="000000"/>
              </a:solidFill>
              <a:uFill>
                <a:solidFill>
                  <a:srgbClr val="FFFFFF"/>
                </a:solidFill>
              </a:uFill>
              <a:latin typeface="Arial"/>
            </a:endParaRPr>
          </a:p>
        </p:txBody>
      </p:sp>
      <p:sp>
        <p:nvSpPr>
          <p:cNvPr id="504" name="CustomShape 30"/>
          <p:cNvSpPr/>
          <p:nvPr/>
        </p:nvSpPr>
        <p:spPr>
          <a:xfrm>
            <a:off x="8627400" y="5239440"/>
            <a:ext cx="3048480" cy="33696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Gestión de ventas</a:t>
            </a:r>
            <a:endParaRPr lang="es-MX" sz="1800" b="0" strike="noStrike" spc="-1">
              <a:solidFill>
                <a:srgbClr val="000000"/>
              </a:solidFill>
              <a:uFill>
                <a:solidFill>
                  <a:srgbClr val="FFFFFF"/>
                </a:solidFill>
              </a:uFill>
              <a:latin typeface="Arial"/>
            </a:endParaRPr>
          </a:p>
        </p:txBody>
      </p:sp>
      <p:sp>
        <p:nvSpPr>
          <p:cNvPr id="505" name="CustomShape 31"/>
          <p:cNvSpPr/>
          <p:nvPr/>
        </p:nvSpPr>
        <p:spPr>
          <a:xfrm>
            <a:off x="4343760" y="3423600"/>
            <a:ext cx="463320" cy="338040"/>
          </a:xfrm>
          <a:prstGeom prst="rect">
            <a:avLst/>
          </a:prstGeom>
          <a:gradFill>
            <a:gsLst>
              <a:gs pos="0">
                <a:srgbClr val="C00000"/>
              </a:gs>
              <a:gs pos="100000">
                <a:srgbClr val="7A0000"/>
              </a:gs>
            </a:gsLst>
            <a:lin ang="5400000"/>
          </a:gra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1600" b="1" strike="noStrike" spc="-1">
                <a:solidFill>
                  <a:srgbClr val="FFFFFF"/>
                </a:solidFill>
                <a:uFill>
                  <a:solidFill>
                    <a:srgbClr val="FFFFFF"/>
                  </a:solidFill>
                </a:uFill>
                <a:latin typeface="Calibri"/>
              </a:rPr>
              <a:t>1</a:t>
            </a:r>
            <a:endParaRPr lang="es-MX" sz="1800" b="0" strike="noStrike" spc="-1">
              <a:solidFill>
                <a:srgbClr val="000000"/>
              </a:solidFill>
              <a:uFill>
                <a:solidFill>
                  <a:srgbClr val="FFFFFF"/>
                </a:solidFill>
              </a:uFill>
              <a:latin typeface="Arial"/>
            </a:endParaRPr>
          </a:p>
        </p:txBody>
      </p:sp>
      <p:sp>
        <p:nvSpPr>
          <p:cNvPr id="506" name="CustomShape 32"/>
          <p:cNvSpPr/>
          <p:nvPr/>
        </p:nvSpPr>
        <p:spPr>
          <a:xfrm>
            <a:off x="4802760" y="3423600"/>
            <a:ext cx="3048480" cy="338040"/>
          </a:xfrm>
          <a:prstGeom prst="rect">
            <a:avLst/>
          </a:prstGeom>
          <a:solidFill>
            <a:srgbClr val="FFFFFF"/>
          </a:solidFill>
          <a:ln w="12600">
            <a:solidFill>
              <a:srgbClr val="C0C0C0"/>
            </a:solidFill>
            <a:miter/>
          </a:ln>
          <a:effectLst>
            <a:outerShdw blurRad="127000" dist="63500" dir="2700000" algn="tl" rotWithShape="0">
              <a:srgbClr val="000000">
                <a:alpha val="40000"/>
              </a:srgbClr>
            </a:outerShdw>
          </a:effectLst>
        </p:spPr>
        <p:style>
          <a:lnRef idx="0">
            <a:scrgbClr r="0" g="0" b="0"/>
          </a:lnRef>
          <a:fillRef idx="0">
            <a:scrgbClr r="0" g="0" b="0"/>
          </a:fillRef>
          <a:effectRef idx="0">
            <a:scrgbClr r="0" g="0" b="0"/>
          </a:effectRef>
          <a:fontRef idx="minor"/>
        </p:style>
        <p:txBody>
          <a:bodyPr lIns="216000" tIns="108000" rIns="144000" bIns="72000" anchor="ctr"/>
          <a:lstStyle/>
          <a:p>
            <a:pPr algn="ctr">
              <a:lnSpc>
                <a:spcPct val="95000"/>
              </a:lnSpc>
            </a:pPr>
            <a:r>
              <a:rPr lang="es-MX" sz="1600" b="0" strike="noStrike" spc="-1">
                <a:solidFill>
                  <a:srgbClr val="000000"/>
                </a:solidFill>
                <a:uFill>
                  <a:solidFill>
                    <a:srgbClr val="FFFFFF"/>
                  </a:solidFill>
                </a:uFill>
                <a:latin typeface="Calibri"/>
              </a:rPr>
              <a:t>Gestión de acceso</a:t>
            </a:r>
            <a:endParaRPr lang="es-MX" sz="1800" b="0" strike="noStrike" spc="-1">
              <a:solidFill>
                <a:srgbClr val="000000"/>
              </a:solidFill>
              <a:uFill>
                <a:solidFill>
                  <a:srgbClr val="FFFFFF"/>
                </a:solidFill>
              </a:uFill>
              <a:latin typeface="Arial"/>
            </a:endParaRPr>
          </a:p>
        </p:txBody>
      </p:sp>
      <p:sp>
        <p:nvSpPr>
          <p:cNvPr id="507" name="CustomShape 33"/>
          <p:cNvSpPr/>
          <p:nvPr/>
        </p:nvSpPr>
        <p:spPr>
          <a:xfrm rot="5400000" flipH="1" flipV="1">
            <a:off x="6326640" y="381960"/>
            <a:ext cx="12240" cy="7648920"/>
          </a:xfrm>
          <a:prstGeom prst="bentConnector3">
            <a:avLst>
              <a:gd name="adj1" fmla="val 1800000"/>
            </a:avLst>
          </a:prstGeom>
          <a:noFill/>
          <a:ln w="38160">
            <a:solidFill>
              <a:srgbClr val="C00000"/>
            </a:solidFill>
            <a:round/>
          </a:ln>
        </p:spPr>
        <p:style>
          <a:lnRef idx="1">
            <a:schemeClr val="accent1"/>
          </a:lnRef>
          <a:fillRef idx="0">
            <a:schemeClr val="accent1"/>
          </a:fillRef>
          <a:effectRef idx="0">
            <a:schemeClr val="accent1"/>
          </a:effectRef>
          <a:fontRef idx="minor"/>
        </p:style>
      </p:sp>
      <p:sp>
        <p:nvSpPr>
          <p:cNvPr id="508" name="Line 34"/>
          <p:cNvSpPr/>
          <p:nvPr/>
        </p:nvSpPr>
        <p:spPr>
          <a:xfrm>
            <a:off x="6327000" y="3762000"/>
            <a:ext cx="4680" cy="445680"/>
          </a:xfrm>
          <a:prstGeom prst="line">
            <a:avLst/>
          </a:prstGeom>
          <a:ln w="38160">
            <a:solidFill>
              <a:srgbClr val="C00000"/>
            </a:solidFill>
            <a:round/>
          </a:ln>
        </p:spPr>
        <p:style>
          <a:lnRef idx="1">
            <a:schemeClr val="accent1"/>
          </a:lnRef>
          <a:fillRef idx="0">
            <a:schemeClr val="accent1"/>
          </a:fillRef>
          <a:effectRef idx="0">
            <a:schemeClr val="accent1"/>
          </a:effectRef>
          <a:fontRef idx="minor"/>
        </p:style>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9"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510"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511" name="CustomShape 3"/>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512" name="CustomShape 4"/>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pic>
        <p:nvPicPr>
          <p:cNvPr id="513" name="Imagen 4"/>
          <p:cNvPicPr/>
          <p:nvPr/>
        </p:nvPicPr>
        <p:blipFill>
          <a:blip r:embed="rId2"/>
          <a:stretch/>
        </p:blipFill>
        <p:spPr>
          <a:xfrm>
            <a:off x="2281680" y="1920960"/>
            <a:ext cx="7626600" cy="4172400"/>
          </a:xfrm>
          <a:prstGeom prst="rect">
            <a:avLst/>
          </a:prstGeom>
          <a:ln>
            <a:noFill/>
          </a:ln>
        </p:spPr>
      </p:pic>
      <p:sp>
        <p:nvSpPr>
          <p:cNvPr id="514" name="CustomShape 5"/>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515" name="CustomShape 6"/>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516" name="CustomShape 7"/>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517" name="CustomShape 8"/>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518" name="CustomShape 9"/>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519" name="CustomShape 10"/>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520" name="CustomShape 11"/>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522"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523" name="CustomShape 3"/>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524" name="CustomShape 4"/>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525" name="CustomShape 5"/>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526" name="CustomShape 6"/>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527" name="CustomShape 7"/>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528" name="CustomShape 8"/>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529" name="CustomShape 9"/>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530" name="CustomShape 10"/>
          <p:cNvSpPr/>
          <p:nvPr/>
        </p:nvSpPr>
        <p:spPr>
          <a:xfrm>
            <a:off x="6418080" y="6371640"/>
            <a:ext cx="1400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531" name="CustomShape 11"/>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pic>
        <p:nvPicPr>
          <p:cNvPr id="532" name="Picture 2"/>
          <p:cNvPicPr/>
          <p:nvPr/>
        </p:nvPicPr>
        <p:blipFill>
          <a:blip r:embed="rId3"/>
          <a:stretch/>
        </p:blipFill>
        <p:spPr>
          <a:xfrm>
            <a:off x="1247400" y="3058560"/>
            <a:ext cx="477360" cy="477360"/>
          </a:xfrm>
          <a:prstGeom prst="rect">
            <a:avLst/>
          </a:prstGeom>
          <a:ln>
            <a:noFill/>
          </a:ln>
        </p:spPr>
      </p:pic>
      <p:pic>
        <p:nvPicPr>
          <p:cNvPr id="533" name="Picture 4"/>
          <p:cNvPicPr/>
          <p:nvPr/>
        </p:nvPicPr>
        <p:blipFill>
          <a:blip r:embed="rId4"/>
          <a:stretch/>
        </p:blipFill>
        <p:spPr>
          <a:xfrm>
            <a:off x="2079000" y="2965320"/>
            <a:ext cx="856440" cy="570960"/>
          </a:xfrm>
          <a:prstGeom prst="rect">
            <a:avLst/>
          </a:prstGeom>
          <a:ln>
            <a:noFill/>
          </a:ln>
        </p:spPr>
      </p:pic>
      <p:pic>
        <p:nvPicPr>
          <p:cNvPr id="534" name="Picture 6"/>
          <p:cNvPicPr/>
          <p:nvPr/>
        </p:nvPicPr>
        <p:blipFill>
          <a:blip r:embed="rId5"/>
          <a:stretch/>
        </p:blipFill>
        <p:spPr>
          <a:xfrm>
            <a:off x="1054080" y="3878640"/>
            <a:ext cx="864720" cy="648360"/>
          </a:xfrm>
          <a:prstGeom prst="rect">
            <a:avLst/>
          </a:prstGeom>
          <a:ln>
            <a:noFill/>
          </a:ln>
        </p:spPr>
      </p:pic>
      <p:pic>
        <p:nvPicPr>
          <p:cNvPr id="535" name="Picture 8"/>
          <p:cNvPicPr/>
          <p:nvPr/>
        </p:nvPicPr>
        <p:blipFill>
          <a:blip r:embed="rId6"/>
          <a:stretch/>
        </p:blipFill>
        <p:spPr>
          <a:xfrm>
            <a:off x="2183040" y="3875400"/>
            <a:ext cx="648360" cy="648360"/>
          </a:xfrm>
          <a:prstGeom prst="rect">
            <a:avLst/>
          </a:prstGeom>
          <a:ln>
            <a:noFill/>
          </a:ln>
        </p:spPr>
      </p:pic>
      <p:sp>
        <p:nvSpPr>
          <p:cNvPr id="536" name="CustomShape 12"/>
          <p:cNvSpPr/>
          <p:nvPr/>
        </p:nvSpPr>
        <p:spPr>
          <a:xfrm>
            <a:off x="1136880" y="351000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Establecer la meta</a:t>
            </a:r>
            <a:endParaRPr lang="es-MX" sz="1800" b="0" strike="noStrike" spc="-1">
              <a:solidFill>
                <a:srgbClr val="000000"/>
              </a:solidFill>
              <a:uFill>
                <a:solidFill>
                  <a:srgbClr val="FFFFFF"/>
                </a:solidFill>
              </a:uFill>
              <a:latin typeface="Arial"/>
            </a:endParaRPr>
          </a:p>
        </p:txBody>
      </p:sp>
      <p:sp>
        <p:nvSpPr>
          <p:cNvPr id="537" name="CustomShape 13"/>
          <p:cNvSpPr/>
          <p:nvPr/>
        </p:nvSpPr>
        <p:spPr>
          <a:xfrm>
            <a:off x="2157840" y="352800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Analizar el proceso</a:t>
            </a:r>
            <a:endParaRPr lang="es-MX" sz="1800" b="0" strike="noStrike" spc="-1">
              <a:solidFill>
                <a:srgbClr val="000000"/>
              </a:solidFill>
              <a:uFill>
                <a:solidFill>
                  <a:srgbClr val="FFFFFF"/>
                </a:solidFill>
              </a:uFill>
              <a:latin typeface="Arial"/>
            </a:endParaRPr>
          </a:p>
        </p:txBody>
      </p:sp>
      <p:sp>
        <p:nvSpPr>
          <p:cNvPr id="538" name="CustomShape 14"/>
          <p:cNvSpPr/>
          <p:nvPr/>
        </p:nvSpPr>
        <p:spPr>
          <a:xfrm>
            <a:off x="1136880" y="456372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Formar un  equipo</a:t>
            </a:r>
            <a:endParaRPr lang="es-MX" sz="1800" b="0" strike="noStrike" spc="-1">
              <a:solidFill>
                <a:srgbClr val="000000"/>
              </a:solidFill>
              <a:uFill>
                <a:solidFill>
                  <a:srgbClr val="FFFFFF"/>
                </a:solidFill>
              </a:uFill>
              <a:latin typeface="Arial"/>
            </a:endParaRPr>
          </a:p>
        </p:txBody>
      </p:sp>
      <p:sp>
        <p:nvSpPr>
          <p:cNvPr id="539" name="CustomShape 15"/>
          <p:cNvSpPr/>
          <p:nvPr/>
        </p:nvSpPr>
        <p:spPr>
          <a:xfrm>
            <a:off x="2157840" y="457560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Fijar el calendario</a:t>
            </a:r>
            <a:endParaRPr lang="es-MX" sz="1800" b="0" strike="noStrike" spc="-1">
              <a:solidFill>
                <a:srgbClr val="000000"/>
              </a:solidFill>
              <a:uFill>
                <a:solidFill>
                  <a:srgbClr val="FFFFFF"/>
                </a:solidFill>
              </a:uFill>
              <a:latin typeface="Arial"/>
            </a:endParaRPr>
          </a:p>
        </p:txBody>
      </p:sp>
      <p:sp>
        <p:nvSpPr>
          <p:cNvPr id="540" name="CustomShape 16"/>
          <p:cNvSpPr/>
          <p:nvPr/>
        </p:nvSpPr>
        <p:spPr>
          <a:xfrm>
            <a:off x="845640" y="2570760"/>
            <a:ext cx="2298240" cy="2592000"/>
          </a:xfrm>
          <a:prstGeom prst="rect">
            <a:avLst/>
          </a:prstGeom>
          <a:noFill/>
          <a:ln w="57240">
            <a:solidFill>
              <a:srgbClr val="A50021"/>
            </a:solidFill>
            <a:round/>
          </a:ln>
        </p:spPr>
        <p:style>
          <a:lnRef idx="0">
            <a:scrgbClr r="0" g="0" b="0"/>
          </a:lnRef>
          <a:fillRef idx="0">
            <a:scrgbClr r="0" g="0" b="0"/>
          </a:fillRef>
          <a:effectRef idx="0">
            <a:scrgbClr r="0" g="0" b="0"/>
          </a:effectRef>
          <a:fontRef idx="minor"/>
        </p:style>
      </p:sp>
      <p:sp>
        <p:nvSpPr>
          <p:cNvPr id="541" name="CustomShape 17"/>
          <p:cNvSpPr/>
          <p:nvPr/>
        </p:nvSpPr>
        <p:spPr>
          <a:xfrm>
            <a:off x="845640" y="2570760"/>
            <a:ext cx="2298240" cy="259560"/>
          </a:xfrm>
          <a:prstGeom prst="rect">
            <a:avLst/>
          </a:prstGeom>
          <a:solidFill>
            <a:srgbClr val="C00000"/>
          </a:solidFill>
          <a:ln w="12600">
            <a:solidFill>
              <a:srgbClr val="A50021"/>
            </a:solidFill>
            <a:round/>
          </a:ln>
        </p:spPr>
        <p:style>
          <a:lnRef idx="0">
            <a:scrgbClr r="0" g="0" b="0"/>
          </a:lnRef>
          <a:fillRef idx="0">
            <a:scrgbClr r="0" g="0" b="0"/>
          </a:fillRef>
          <a:effectRef idx="0">
            <a:scrgbClr r="0" g="0" b="0"/>
          </a:effectRef>
          <a:fontRef idx="minor"/>
        </p:style>
      </p:sp>
      <p:sp>
        <p:nvSpPr>
          <p:cNvPr id="542" name="CustomShape 18"/>
          <p:cNvSpPr/>
          <p:nvPr/>
        </p:nvSpPr>
        <p:spPr>
          <a:xfrm>
            <a:off x="1411560" y="2553840"/>
            <a:ext cx="1166400" cy="198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800" b="1" strike="noStrike" spc="-1">
                <a:solidFill>
                  <a:srgbClr val="FFFFFF"/>
                </a:solidFill>
                <a:uFill>
                  <a:solidFill>
                    <a:srgbClr val="FFFFFF"/>
                  </a:solidFill>
                </a:uFill>
                <a:latin typeface="Calibri"/>
              </a:rPr>
              <a:t>DEFINIR</a:t>
            </a:r>
            <a:endParaRPr lang="es-MX" sz="1800" b="0" strike="noStrike" spc="-1">
              <a:solidFill>
                <a:srgbClr val="000000"/>
              </a:solidFill>
              <a:uFill>
                <a:solidFill>
                  <a:srgbClr val="FFFFFF"/>
                </a:solidFill>
              </a:uFill>
              <a:latin typeface="Arial"/>
            </a:endParaRPr>
          </a:p>
        </p:txBody>
      </p:sp>
      <p:pic>
        <p:nvPicPr>
          <p:cNvPr id="543" name="Picture 10"/>
          <p:cNvPicPr/>
          <p:nvPr/>
        </p:nvPicPr>
        <p:blipFill>
          <a:blip r:embed="rId7"/>
          <a:stretch/>
        </p:blipFill>
        <p:spPr>
          <a:xfrm>
            <a:off x="4292280" y="2540160"/>
            <a:ext cx="484920" cy="484920"/>
          </a:xfrm>
          <a:prstGeom prst="rect">
            <a:avLst/>
          </a:prstGeom>
          <a:ln>
            <a:noFill/>
          </a:ln>
        </p:spPr>
      </p:pic>
      <p:pic>
        <p:nvPicPr>
          <p:cNvPr id="544" name="Picture 12"/>
          <p:cNvPicPr/>
          <p:nvPr/>
        </p:nvPicPr>
        <p:blipFill>
          <a:blip r:embed="rId8"/>
          <a:stretch/>
        </p:blipFill>
        <p:spPr>
          <a:xfrm>
            <a:off x="4227480" y="3479040"/>
            <a:ext cx="614160" cy="587520"/>
          </a:xfrm>
          <a:prstGeom prst="rect">
            <a:avLst/>
          </a:prstGeom>
          <a:ln>
            <a:noFill/>
          </a:ln>
        </p:spPr>
      </p:pic>
      <p:pic>
        <p:nvPicPr>
          <p:cNvPr id="545" name="Picture 14"/>
          <p:cNvPicPr/>
          <p:nvPr/>
        </p:nvPicPr>
        <p:blipFill>
          <a:blip r:embed="rId9"/>
          <a:stretch/>
        </p:blipFill>
        <p:spPr>
          <a:xfrm>
            <a:off x="4245480" y="4531680"/>
            <a:ext cx="581400" cy="581400"/>
          </a:xfrm>
          <a:prstGeom prst="rect">
            <a:avLst/>
          </a:prstGeom>
          <a:ln>
            <a:noFill/>
          </a:ln>
        </p:spPr>
      </p:pic>
      <p:sp>
        <p:nvSpPr>
          <p:cNvPr id="546" name="CustomShape 19"/>
          <p:cNvSpPr/>
          <p:nvPr/>
        </p:nvSpPr>
        <p:spPr>
          <a:xfrm>
            <a:off x="4185360" y="311292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Determinarqué medir</a:t>
            </a:r>
            <a:endParaRPr lang="es-MX" sz="1800" b="0" strike="noStrike" spc="-1">
              <a:solidFill>
                <a:srgbClr val="000000"/>
              </a:solidFill>
              <a:uFill>
                <a:solidFill>
                  <a:srgbClr val="FFFFFF"/>
                </a:solidFill>
              </a:uFill>
              <a:latin typeface="Arial"/>
            </a:endParaRPr>
          </a:p>
        </p:txBody>
      </p:sp>
      <p:sp>
        <p:nvSpPr>
          <p:cNvPr id="547" name="CustomShape 20"/>
          <p:cNvSpPr/>
          <p:nvPr/>
        </p:nvSpPr>
        <p:spPr>
          <a:xfrm>
            <a:off x="4186800" y="514944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Determinar línea base</a:t>
            </a:r>
            <a:endParaRPr lang="es-MX" sz="1800" b="0" strike="noStrike" spc="-1">
              <a:solidFill>
                <a:srgbClr val="000000"/>
              </a:solidFill>
              <a:uFill>
                <a:solidFill>
                  <a:srgbClr val="FFFFFF"/>
                </a:solidFill>
              </a:uFill>
              <a:latin typeface="Arial"/>
            </a:endParaRPr>
          </a:p>
        </p:txBody>
      </p:sp>
      <p:sp>
        <p:nvSpPr>
          <p:cNvPr id="548" name="CustomShape 21"/>
          <p:cNvSpPr/>
          <p:nvPr/>
        </p:nvSpPr>
        <p:spPr>
          <a:xfrm>
            <a:off x="4185000" y="410292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Recoger los datos</a:t>
            </a:r>
            <a:endParaRPr lang="es-MX" sz="1800" b="0" strike="noStrike" spc="-1">
              <a:solidFill>
                <a:srgbClr val="000000"/>
              </a:solidFill>
              <a:uFill>
                <a:solidFill>
                  <a:srgbClr val="FFFFFF"/>
                </a:solidFill>
              </a:uFill>
              <a:latin typeface="Arial"/>
            </a:endParaRPr>
          </a:p>
        </p:txBody>
      </p:sp>
      <p:sp>
        <p:nvSpPr>
          <p:cNvPr id="549" name="CustomShape 22"/>
          <p:cNvSpPr/>
          <p:nvPr/>
        </p:nvSpPr>
        <p:spPr>
          <a:xfrm>
            <a:off x="3974040" y="2107800"/>
            <a:ext cx="1166400" cy="3514680"/>
          </a:xfrm>
          <a:prstGeom prst="rect">
            <a:avLst/>
          </a:prstGeom>
          <a:noFill/>
          <a:ln w="57240">
            <a:solidFill>
              <a:srgbClr val="A50021"/>
            </a:solidFill>
            <a:round/>
          </a:ln>
        </p:spPr>
        <p:style>
          <a:lnRef idx="0">
            <a:scrgbClr r="0" g="0" b="0"/>
          </a:lnRef>
          <a:fillRef idx="0">
            <a:scrgbClr r="0" g="0" b="0"/>
          </a:fillRef>
          <a:effectRef idx="0">
            <a:scrgbClr r="0" g="0" b="0"/>
          </a:effectRef>
          <a:fontRef idx="minor"/>
        </p:style>
      </p:sp>
      <p:sp>
        <p:nvSpPr>
          <p:cNvPr id="550" name="CustomShape 23"/>
          <p:cNvSpPr/>
          <p:nvPr/>
        </p:nvSpPr>
        <p:spPr>
          <a:xfrm>
            <a:off x="3974040" y="2132280"/>
            <a:ext cx="1166400" cy="259560"/>
          </a:xfrm>
          <a:prstGeom prst="rect">
            <a:avLst/>
          </a:prstGeom>
          <a:solidFill>
            <a:srgbClr val="C00000"/>
          </a:solidFill>
          <a:ln w="12600">
            <a:solidFill>
              <a:srgbClr val="A50021"/>
            </a:solidFill>
            <a:round/>
          </a:ln>
        </p:spPr>
        <p:style>
          <a:lnRef idx="0">
            <a:scrgbClr r="0" g="0" b="0"/>
          </a:lnRef>
          <a:fillRef idx="0">
            <a:scrgbClr r="0" g="0" b="0"/>
          </a:fillRef>
          <a:effectRef idx="0">
            <a:scrgbClr r="0" g="0" b="0"/>
          </a:effectRef>
          <a:fontRef idx="minor"/>
        </p:style>
      </p:sp>
      <p:sp>
        <p:nvSpPr>
          <p:cNvPr id="551" name="CustomShape 24"/>
          <p:cNvSpPr/>
          <p:nvPr/>
        </p:nvSpPr>
        <p:spPr>
          <a:xfrm>
            <a:off x="3951360" y="2107800"/>
            <a:ext cx="1166400" cy="198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800" b="1" strike="noStrike" spc="-1">
                <a:solidFill>
                  <a:srgbClr val="FFFFFF"/>
                </a:solidFill>
                <a:uFill>
                  <a:solidFill>
                    <a:srgbClr val="FFFFFF"/>
                  </a:solidFill>
                </a:uFill>
                <a:latin typeface="Calibri"/>
              </a:rPr>
              <a:t>MEDIR</a:t>
            </a:r>
            <a:endParaRPr lang="es-MX" sz="1800" b="0" strike="noStrike" spc="-1">
              <a:solidFill>
                <a:srgbClr val="000000"/>
              </a:solidFill>
              <a:uFill>
                <a:solidFill>
                  <a:srgbClr val="FFFFFF"/>
                </a:solidFill>
              </a:uFill>
              <a:latin typeface="Arial"/>
            </a:endParaRPr>
          </a:p>
        </p:txBody>
      </p:sp>
      <p:sp>
        <p:nvSpPr>
          <p:cNvPr id="552" name="CustomShape 25"/>
          <p:cNvSpPr/>
          <p:nvPr/>
        </p:nvSpPr>
        <p:spPr>
          <a:xfrm>
            <a:off x="6181920" y="311436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Analizar problemas</a:t>
            </a:r>
            <a:endParaRPr lang="es-MX" sz="1800" b="0" strike="noStrike" spc="-1">
              <a:solidFill>
                <a:srgbClr val="000000"/>
              </a:solidFill>
              <a:uFill>
                <a:solidFill>
                  <a:srgbClr val="FFFFFF"/>
                </a:solidFill>
              </a:uFill>
              <a:latin typeface="Arial"/>
            </a:endParaRPr>
          </a:p>
        </p:txBody>
      </p:sp>
      <p:sp>
        <p:nvSpPr>
          <p:cNvPr id="553" name="CustomShape 26"/>
          <p:cNvSpPr/>
          <p:nvPr/>
        </p:nvSpPr>
        <p:spPr>
          <a:xfrm>
            <a:off x="6183360" y="515088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Diseñar el sistema</a:t>
            </a:r>
            <a:endParaRPr lang="es-MX" sz="1800" b="0" strike="noStrike" spc="-1">
              <a:solidFill>
                <a:srgbClr val="000000"/>
              </a:solidFill>
              <a:uFill>
                <a:solidFill>
                  <a:srgbClr val="FFFFFF"/>
                </a:solidFill>
              </a:uFill>
              <a:latin typeface="Arial"/>
            </a:endParaRPr>
          </a:p>
        </p:txBody>
      </p:sp>
      <p:sp>
        <p:nvSpPr>
          <p:cNvPr id="554" name="CustomShape 27"/>
          <p:cNvSpPr/>
          <p:nvPr/>
        </p:nvSpPr>
        <p:spPr>
          <a:xfrm>
            <a:off x="6181560" y="410436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Redefinir el proceso</a:t>
            </a:r>
            <a:endParaRPr lang="es-MX" sz="1800" b="0" strike="noStrike" spc="-1">
              <a:solidFill>
                <a:srgbClr val="000000"/>
              </a:solidFill>
              <a:uFill>
                <a:solidFill>
                  <a:srgbClr val="FFFFFF"/>
                </a:solidFill>
              </a:uFill>
              <a:latin typeface="Arial"/>
            </a:endParaRPr>
          </a:p>
        </p:txBody>
      </p:sp>
      <p:sp>
        <p:nvSpPr>
          <p:cNvPr id="555" name="CustomShape 28"/>
          <p:cNvSpPr/>
          <p:nvPr/>
        </p:nvSpPr>
        <p:spPr>
          <a:xfrm>
            <a:off x="5970240" y="2109240"/>
            <a:ext cx="1166400" cy="3514680"/>
          </a:xfrm>
          <a:prstGeom prst="rect">
            <a:avLst/>
          </a:prstGeom>
          <a:noFill/>
          <a:ln w="57240">
            <a:solidFill>
              <a:srgbClr val="A50021"/>
            </a:solidFill>
            <a:round/>
          </a:ln>
        </p:spPr>
        <p:style>
          <a:lnRef idx="0">
            <a:scrgbClr r="0" g="0" b="0"/>
          </a:lnRef>
          <a:fillRef idx="0">
            <a:scrgbClr r="0" g="0" b="0"/>
          </a:fillRef>
          <a:effectRef idx="0">
            <a:scrgbClr r="0" g="0" b="0"/>
          </a:effectRef>
          <a:fontRef idx="minor"/>
        </p:style>
      </p:sp>
      <p:sp>
        <p:nvSpPr>
          <p:cNvPr id="556" name="CustomShape 29"/>
          <p:cNvSpPr/>
          <p:nvPr/>
        </p:nvSpPr>
        <p:spPr>
          <a:xfrm>
            <a:off x="5970240" y="2133720"/>
            <a:ext cx="1166400" cy="259560"/>
          </a:xfrm>
          <a:prstGeom prst="rect">
            <a:avLst/>
          </a:prstGeom>
          <a:solidFill>
            <a:srgbClr val="C00000"/>
          </a:solidFill>
          <a:ln w="12600">
            <a:solidFill>
              <a:srgbClr val="A50021"/>
            </a:solidFill>
            <a:round/>
          </a:ln>
        </p:spPr>
        <p:style>
          <a:lnRef idx="0">
            <a:scrgbClr r="0" g="0" b="0"/>
          </a:lnRef>
          <a:fillRef idx="0">
            <a:scrgbClr r="0" g="0" b="0"/>
          </a:fillRef>
          <a:effectRef idx="0">
            <a:scrgbClr r="0" g="0" b="0"/>
          </a:effectRef>
          <a:fontRef idx="minor"/>
        </p:style>
      </p:sp>
      <p:sp>
        <p:nvSpPr>
          <p:cNvPr id="557" name="CustomShape 30"/>
          <p:cNvSpPr/>
          <p:nvPr/>
        </p:nvSpPr>
        <p:spPr>
          <a:xfrm>
            <a:off x="5947920" y="2109240"/>
            <a:ext cx="1166400" cy="198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800" b="1" strike="noStrike" spc="-1">
                <a:solidFill>
                  <a:srgbClr val="FFFFFF"/>
                </a:solidFill>
                <a:uFill>
                  <a:solidFill>
                    <a:srgbClr val="FFFFFF"/>
                  </a:solidFill>
                </a:uFill>
                <a:latin typeface="Calibri"/>
              </a:rPr>
              <a:t>ANALIZAR</a:t>
            </a:r>
            <a:endParaRPr lang="es-MX" sz="1800" b="0" strike="noStrike" spc="-1">
              <a:solidFill>
                <a:srgbClr val="000000"/>
              </a:solidFill>
              <a:uFill>
                <a:solidFill>
                  <a:srgbClr val="FFFFFF"/>
                </a:solidFill>
              </a:uFill>
              <a:latin typeface="Arial"/>
            </a:endParaRPr>
          </a:p>
        </p:txBody>
      </p:sp>
      <p:pic>
        <p:nvPicPr>
          <p:cNvPr id="558" name="Picture 20"/>
          <p:cNvPicPr/>
          <p:nvPr/>
        </p:nvPicPr>
        <p:blipFill>
          <a:blip r:embed="rId10"/>
          <a:stretch/>
        </p:blipFill>
        <p:spPr>
          <a:xfrm>
            <a:off x="6233040" y="2489040"/>
            <a:ext cx="595800" cy="594000"/>
          </a:xfrm>
          <a:prstGeom prst="rect">
            <a:avLst/>
          </a:prstGeom>
          <a:ln>
            <a:noFill/>
          </a:ln>
        </p:spPr>
      </p:pic>
      <p:pic>
        <p:nvPicPr>
          <p:cNvPr id="559" name="Picture 22"/>
          <p:cNvPicPr/>
          <p:nvPr/>
        </p:nvPicPr>
        <p:blipFill>
          <a:blip r:embed="rId11"/>
          <a:stretch/>
        </p:blipFill>
        <p:spPr>
          <a:xfrm>
            <a:off x="6263280" y="3507120"/>
            <a:ext cx="580680" cy="580680"/>
          </a:xfrm>
          <a:prstGeom prst="rect">
            <a:avLst/>
          </a:prstGeom>
          <a:ln>
            <a:noFill/>
          </a:ln>
        </p:spPr>
      </p:pic>
      <p:pic>
        <p:nvPicPr>
          <p:cNvPr id="560" name="Picture 24"/>
          <p:cNvPicPr/>
          <p:nvPr/>
        </p:nvPicPr>
        <p:blipFill>
          <a:blip r:embed="rId12"/>
          <a:stretch/>
        </p:blipFill>
        <p:spPr>
          <a:xfrm>
            <a:off x="6153840" y="4411440"/>
            <a:ext cx="754560" cy="745200"/>
          </a:xfrm>
          <a:prstGeom prst="rect">
            <a:avLst/>
          </a:prstGeom>
          <a:ln>
            <a:noFill/>
          </a:ln>
        </p:spPr>
      </p:pic>
      <p:sp>
        <p:nvSpPr>
          <p:cNvPr id="561" name="CustomShape 31"/>
          <p:cNvSpPr/>
          <p:nvPr/>
        </p:nvSpPr>
        <p:spPr>
          <a:xfrm>
            <a:off x="7944120" y="2108160"/>
            <a:ext cx="1166400" cy="3514680"/>
          </a:xfrm>
          <a:prstGeom prst="rect">
            <a:avLst/>
          </a:prstGeom>
          <a:noFill/>
          <a:ln w="57240">
            <a:solidFill>
              <a:srgbClr val="A50021"/>
            </a:solidFill>
            <a:round/>
          </a:ln>
        </p:spPr>
        <p:style>
          <a:lnRef idx="0">
            <a:scrgbClr r="0" g="0" b="0"/>
          </a:lnRef>
          <a:fillRef idx="0">
            <a:scrgbClr r="0" g="0" b="0"/>
          </a:fillRef>
          <a:effectRef idx="0">
            <a:scrgbClr r="0" g="0" b="0"/>
          </a:effectRef>
          <a:fontRef idx="minor"/>
        </p:style>
      </p:sp>
      <p:sp>
        <p:nvSpPr>
          <p:cNvPr id="562" name="CustomShape 32"/>
          <p:cNvSpPr/>
          <p:nvPr/>
        </p:nvSpPr>
        <p:spPr>
          <a:xfrm>
            <a:off x="7944120" y="2132640"/>
            <a:ext cx="1166400" cy="259560"/>
          </a:xfrm>
          <a:prstGeom prst="rect">
            <a:avLst/>
          </a:prstGeom>
          <a:solidFill>
            <a:srgbClr val="C00000"/>
          </a:solidFill>
          <a:ln w="12600">
            <a:solidFill>
              <a:srgbClr val="A50021"/>
            </a:solidFill>
            <a:round/>
          </a:ln>
        </p:spPr>
        <p:style>
          <a:lnRef idx="0">
            <a:scrgbClr r="0" g="0" b="0"/>
          </a:lnRef>
          <a:fillRef idx="0">
            <a:scrgbClr r="0" g="0" b="0"/>
          </a:fillRef>
          <a:effectRef idx="0">
            <a:scrgbClr r="0" g="0" b="0"/>
          </a:effectRef>
          <a:fontRef idx="minor"/>
        </p:style>
      </p:sp>
      <p:sp>
        <p:nvSpPr>
          <p:cNvPr id="563" name="CustomShape 33"/>
          <p:cNvSpPr/>
          <p:nvPr/>
        </p:nvSpPr>
        <p:spPr>
          <a:xfrm>
            <a:off x="7921800" y="2108160"/>
            <a:ext cx="1166400" cy="198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800" b="1" strike="noStrike" spc="-1">
                <a:solidFill>
                  <a:srgbClr val="FFFFFF"/>
                </a:solidFill>
                <a:uFill>
                  <a:solidFill>
                    <a:srgbClr val="FFFFFF"/>
                  </a:solidFill>
                </a:uFill>
                <a:latin typeface="Calibri"/>
              </a:rPr>
              <a:t>MEJORAR</a:t>
            </a:r>
            <a:endParaRPr lang="es-MX" sz="1800" b="0" strike="noStrike" spc="-1">
              <a:solidFill>
                <a:srgbClr val="000000"/>
              </a:solidFill>
              <a:uFill>
                <a:solidFill>
                  <a:srgbClr val="FFFFFF"/>
                </a:solidFill>
              </a:uFill>
              <a:latin typeface="Arial"/>
            </a:endParaRPr>
          </a:p>
        </p:txBody>
      </p:sp>
      <p:sp>
        <p:nvSpPr>
          <p:cNvPr id="564" name="CustomShape 34"/>
          <p:cNvSpPr/>
          <p:nvPr/>
        </p:nvSpPr>
        <p:spPr>
          <a:xfrm>
            <a:off x="8162280" y="346752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Instalar el sistema</a:t>
            </a:r>
            <a:endParaRPr lang="es-MX" sz="1800" b="0" strike="noStrike" spc="-1">
              <a:solidFill>
                <a:srgbClr val="000000"/>
              </a:solidFill>
              <a:uFill>
                <a:solidFill>
                  <a:srgbClr val="FFFFFF"/>
                </a:solidFill>
              </a:uFill>
              <a:latin typeface="Arial"/>
            </a:endParaRPr>
          </a:p>
        </p:txBody>
      </p:sp>
      <p:sp>
        <p:nvSpPr>
          <p:cNvPr id="565" name="CustomShape 35"/>
          <p:cNvSpPr/>
          <p:nvPr/>
        </p:nvSpPr>
        <p:spPr>
          <a:xfrm>
            <a:off x="8162280" y="4692240"/>
            <a:ext cx="69840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Gestionar los cambios</a:t>
            </a:r>
            <a:endParaRPr lang="es-MX" sz="1800" b="0" strike="noStrike" spc="-1">
              <a:solidFill>
                <a:srgbClr val="000000"/>
              </a:solidFill>
              <a:uFill>
                <a:solidFill>
                  <a:srgbClr val="FFFFFF"/>
                </a:solidFill>
              </a:uFill>
              <a:latin typeface="Arial"/>
            </a:endParaRPr>
          </a:p>
        </p:txBody>
      </p:sp>
      <p:pic>
        <p:nvPicPr>
          <p:cNvPr id="566" name="Picture 30"/>
          <p:cNvPicPr/>
          <p:nvPr/>
        </p:nvPicPr>
        <p:blipFill>
          <a:blip r:embed="rId13"/>
          <a:stretch/>
        </p:blipFill>
        <p:spPr>
          <a:xfrm>
            <a:off x="8196840" y="2755080"/>
            <a:ext cx="674640" cy="674640"/>
          </a:xfrm>
          <a:prstGeom prst="rect">
            <a:avLst/>
          </a:prstGeom>
          <a:ln>
            <a:noFill/>
          </a:ln>
        </p:spPr>
      </p:pic>
      <p:pic>
        <p:nvPicPr>
          <p:cNvPr id="567" name="Picture 32"/>
          <p:cNvPicPr/>
          <p:nvPr/>
        </p:nvPicPr>
        <p:blipFill>
          <a:blip r:embed="rId14"/>
          <a:stretch/>
        </p:blipFill>
        <p:spPr>
          <a:xfrm>
            <a:off x="8175240" y="3917520"/>
            <a:ext cx="717480" cy="717480"/>
          </a:xfrm>
          <a:prstGeom prst="rect">
            <a:avLst/>
          </a:prstGeom>
          <a:ln>
            <a:noFill/>
          </a:ln>
        </p:spPr>
      </p:pic>
      <p:sp>
        <p:nvSpPr>
          <p:cNvPr id="568" name="CustomShape 36"/>
          <p:cNvSpPr/>
          <p:nvPr/>
        </p:nvSpPr>
        <p:spPr>
          <a:xfrm flipV="1">
            <a:off x="3144240" y="3865320"/>
            <a:ext cx="829440" cy="1440"/>
          </a:xfrm>
          <a:custGeom>
            <a:avLst/>
            <a:gdLst/>
            <a:ahLst/>
            <a:cxnLst/>
            <a:rect l="l" t="t" r="r" b="b"/>
            <a:pathLst>
              <a:path w="21600" h="21600">
                <a:moveTo>
                  <a:pt x="0" y="0"/>
                </a:moveTo>
                <a:lnTo>
                  <a:pt x="21600" y="21600"/>
                </a:lnTo>
              </a:path>
            </a:pathLst>
          </a:custGeom>
          <a:noFill/>
          <a:ln w="76320">
            <a:solidFill>
              <a:srgbClr val="C00000"/>
            </a:solidFill>
            <a:round/>
            <a:tailEnd type="arrow" w="med" len="med"/>
          </a:ln>
        </p:spPr>
        <p:style>
          <a:lnRef idx="1">
            <a:schemeClr val="accent1"/>
          </a:lnRef>
          <a:fillRef idx="0">
            <a:schemeClr val="accent1"/>
          </a:fillRef>
          <a:effectRef idx="0">
            <a:schemeClr val="accent1"/>
          </a:effectRef>
          <a:fontRef idx="minor"/>
        </p:style>
      </p:sp>
      <p:sp>
        <p:nvSpPr>
          <p:cNvPr id="569" name="CustomShape 37"/>
          <p:cNvSpPr/>
          <p:nvPr/>
        </p:nvSpPr>
        <p:spPr>
          <a:xfrm>
            <a:off x="5140800" y="3865320"/>
            <a:ext cx="829440" cy="1080"/>
          </a:xfrm>
          <a:custGeom>
            <a:avLst/>
            <a:gdLst/>
            <a:ahLst/>
            <a:cxnLst/>
            <a:rect l="l" t="t" r="r" b="b"/>
            <a:pathLst>
              <a:path w="21600" h="21600">
                <a:moveTo>
                  <a:pt x="0" y="0"/>
                </a:moveTo>
                <a:lnTo>
                  <a:pt x="21600" y="21600"/>
                </a:lnTo>
              </a:path>
            </a:pathLst>
          </a:custGeom>
          <a:noFill/>
          <a:ln w="76320">
            <a:solidFill>
              <a:srgbClr val="C00000"/>
            </a:solidFill>
            <a:round/>
            <a:tailEnd type="arrow" w="med" len="med"/>
          </a:ln>
        </p:spPr>
        <p:style>
          <a:lnRef idx="1">
            <a:schemeClr val="accent1"/>
          </a:lnRef>
          <a:fillRef idx="0">
            <a:schemeClr val="accent1"/>
          </a:fillRef>
          <a:effectRef idx="0">
            <a:schemeClr val="accent1"/>
          </a:effectRef>
          <a:fontRef idx="minor"/>
        </p:style>
      </p:sp>
      <p:sp>
        <p:nvSpPr>
          <p:cNvPr id="570" name="CustomShape 38"/>
          <p:cNvSpPr/>
          <p:nvPr/>
        </p:nvSpPr>
        <p:spPr>
          <a:xfrm flipV="1">
            <a:off x="7137000" y="3865680"/>
            <a:ext cx="806760" cy="720"/>
          </a:xfrm>
          <a:custGeom>
            <a:avLst/>
            <a:gdLst/>
            <a:ahLst/>
            <a:cxnLst/>
            <a:rect l="l" t="t" r="r" b="b"/>
            <a:pathLst>
              <a:path w="21600" h="21600">
                <a:moveTo>
                  <a:pt x="0" y="0"/>
                </a:moveTo>
                <a:lnTo>
                  <a:pt x="21600" y="21600"/>
                </a:lnTo>
              </a:path>
            </a:pathLst>
          </a:custGeom>
          <a:noFill/>
          <a:ln w="76320">
            <a:solidFill>
              <a:srgbClr val="C00000"/>
            </a:solidFill>
            <a:round/>
            <a:tailEnd type="arrow" w="med" len="med"/>
          </a:ln>
        </p:spPr>
        <p:style>
          <a:lnRef idx="1">
            <a:schemeClr val="accent1"/>
          </a:lnRef>
          <a:fillRef idx="0">
            <a:schemeClr val="accent1"/>
          </a:fillRef>
          <a:effectRef idx="0">
            <a:schemeClr val="accent1"/>
          </a:effectRef>
          <a:fontRef idx="minor"/>
        </p:style>
      </p:sp>
      <p:sp>
        <p:nvSpPr>
          <p:cNvPr id="571" name="CustomShape 39"/>
          <p:cNvSpPr/>
          <p:nvPr/>
        </p:nvSpPr>
        <p:spPr>
          <a:xfrm flipV="1">
            <a:off x="9110880" y="3864600"/>
            <a:ext cx="781200" cy="720"/>
          </a:xfrm>
          <a:custGeom>
            <a:avLst/>
            <a:gdLst/>
            <a:ahLst/>
            <a:cxnLst/>
            <a:rect l="l" t="t" r="r" b="b"/>
            <a:pathLst>
              <a:path w="21600" h="21600">
                <a:moveTo>
                  <a:pt x="0" y="0"/>
                </a:moveTo>
                <a:lnTo>
                  <a:pt x="21600" y="21600"/>
                </a:lnTo>
              </a:path>
            </a:pathLst>
          </a:custGeom>
          <a:noFill/>
          <a:ln w="76320">
            <a:solidFill>
              <a:srgbClr val="C00000"/>
            </a:solidFill>
            <a:round/>
            <a:tailEnd type="arrow" w="med" len="med"/>
          </a:ln>
        </p:spPr>
        <p:style>
          <a:lnRef idx="1">
            <a:schemeClr val="accent1"/>
          </a:lnRef>
          <a:fillRef idx="0">
            <a:schemeClr val="accent1"/>
          </a:fillRef>
          <a:effectRef idx="0">
            <a:schemeClr val="accent1"/>
          </a:effectRef>
          <a:fontRef idx="minor"/>
        </p:style>
      </p:sp>
      <p:sp>
        <p:nvSpPr>
          <p:cNvPr id="572" name="CustomShape 40"/>
          <p:cNvSpPr/>
          <p:nvPr/>
        </p:nvSpPr>
        <p:spPr>
          <a:xfrm rot="5400000" flipH="1">
            <a:off x="6076440" y="1080720"/>
            <a:ext cx="458640" cy="8623080"/>
          </a:xfrm>
          <a:prstGeom prst="bentConnector3">
            <a:avLst>
              <a:gd name="adj1" fmla="val -49794"/>
            </a:avLst>
          </a:prstGeom>
          <a:noFill/>
          <a:ln w="76320">
            <a:solidFill>
              <a:srgbClr val="C00000"/>
            </a:solidFill>
            <a:round/>
            <a:tailEnd type="arrow" w="med" len="med"/>
          </a:ln>
        </p:spPr>
        <p:style>
          <a:lnRef idx="1">
            <a:schemeClr val="accent1"/>
          </a:lnRef>
          <a:fillRef idx="0">
            <a:schemeClr val="accent1"/>
          </a:fillRef>
          <a:effectRef idx="0">
            <a:schemeClr val="accent1"/>
          </a:effectRef>
          <a:fontRef idx="minor"/>
        </p:style>
      </p:sp>
      <p:sp>
        <p:nvSpPr>
          <p:cNvPr id="573" name="CustomShape 41"/>
          <p:cNvSpPr/>
          <p:nvPr/>
        </p:nvSpPr>
        <p:spPr>
          <a:xfrm>
            <a:off x="9892440" y="2107080"/>
            <a:ext cx="1451160" cy="3514680"/>
          </a:xfrm>
          <a:prstGeom prst="rect">
            <a:avLst/>
          </a:prstGeom>
          <a:noFill/>
          <a:ln w="57240">
            <a:solidFill>
              <a:srgbClr val="A50021"/>
            </a:solidFill>
            <a:round/>
          </a:ln>
        </p:spPr>
        <p:style>
          <a:lnRef idx="0">
            <a:scrgbClr r="0" g="0" b="0"/>
          </a:lnRef>
          <a:fillRef idx="0">
            <a:scrgbClr r="0" g="0" b="0"/>
          </a:fillRef>
          <a:effectRef idx="0">
            <a:scrgbClr r="0" g="0" b="0"/>
          </a:effectRef>
          <a:fontRef idx="minor"/>
        </p:style>
      </p:sp>
      <p:sp>
        <p:nvSpPr>
          <p:cNvPr id="574" name="CustomShape 42"/>
          <p:cNvSpPr/>
          <p:nvPr/>
        </p:nvSpPr>
        <p:spPr>
          <a:xfrm>
            <a:off x="9892440" y="2131560"/>
            <a:ext cx="1451160" cy="259560"/>
          </a:xfrm>
          <a:prstGeom prst="rect">
            <a:avLst/>
          </a:prstGeom>
          <a:solidFill>
            <a:srgbClr val="C00000"/>
          </a:solidFill>
          <a:ln w="12600">
            <a:solidFill>
              <a:srgbClr val="A50021"/>
            </a:solidFill>
            <a:round/>
          </a:ln>
        </p:spPr>
        <p:style>
          <a:lnRef idx="0">
            <a:scrgbClr r="0" g="0" b="0"/>
          </a:lnRef>
          <a:fillRef idx="0">
            <a:scrgbClr r="0" g="0" b="0"/>
          </a:fillRef>
          <a:effectRef idx="0">
            <a:scrgbClr r="0" g="0" b="0"/>
          </a:effectRef>
          <a:fontRef idx="minor"/>
        </p:style>
      </p:sp>
      <p:sp>
        <p:nvSpPr>
          <p:cNvPr id="575" name="CustomShape 43"/>
          <p:cNvSpPr/>
          <p:nvPr/>
        </p:nvSpPr>
        <p:spPr>
          <a:xfrm>
            <a:off x="9986040" y="2116440"/>
            <a:ext cx="1264320" cy="19836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800" b="1" strike="noStrike" spc="-1">
                <a:solidFill>
                  <a:srgbClr val="FFFFFF"/>
                </a:solidFill>
                <a:uFill>
                  <a:solidFill>
                    <a:srgbClr val="FFFFFF"/>
                  </a:solidFill>
                </a:uFill>
                <a:latin typeface="Calibri"/>
              </a:rPr>
              <a:t>CONTROLAR</a:t>
            </a:r>
            <a:endParaRPr lang="es-MX" sz="1800" b="0" strike="noStrike" spc="-1">
              <a:solidFill>
                <a:srgbClr val="000000"/>
              </a:solidFill>
              <a:uFill>
                <a:solidFill>
                  <a:srgbClr val="FFFFFF"/>
                </a:solidFill>
              </a:uFill>
              <a:latin typeface="Arial"/>
            </a:endParaRPr>
          </a:p>
        </p:txBody>
      </p:sp>
      <p:sp>
        <p:nvSpPr>
          <p:cNvPr id="576" name="CustomShape 44"/>
          <p:cNvSpPr/>
          <p:nvPr/>
        </p:nvSpPr>
        <p:spPr>
          <a:xfrm>
            <a:off x="10205640" y="3472560"/>
            <a:ext cx="83808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Comparar con línea base</a:t>
            </a:r>
            <a:endParaRPr lang="es-MX" sz="1800" b="0" strike="noStrike" spc="-1">
              <a:solidFill>
                <a:srgbClr val="000000"/>
              </a:solidFill>
              <a:uFill>
                <a:solidFill>
                  <a:srgbClr val="FFFFFF"/>
                </a:solidFill>
              </a:uFill>
              <a:latin typeface="Arial"/>
            </a:endParaRPr>
          </a:p>
        </p:txBody>
      </p:sp>
      <p:sp>
        <p:nvSpPr>
          <p:cNvPr id="577" name="CustomShape 45"/>
          <p:cNvSpPr/>
          <p:nvPr/>
        </p:nvSpPr>
        <p:spPr>
          <a:xfrm>
            <a:off x="10222560" y="4697640"/>
            <a:ext cx="790920" cy="2710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100" b="1" strike="noStrike" spc="-1">
                <a:solidFill>
                  <a:srgbClr val="000000"/>
                </a:solidFill>
                <a:uFill>
                  <a:solidFill>
                    <a:srgbClr val="FFFFFF"/>
                  </a:solidFill>
                </a:uFill>
                <a:latin typeface="Calibri"/>
              </a:rPr>
              <a:t>Documentar las lecciones aprendidas</a:t>
            </a:r>
            <a:endParaRPr lang="es-MX" sz="1800" b="0" strike="noStrike" spc="-1">
              <a:solidFill>
                <a:srgbClr val="000000"/>
              </a:solidFill>
              <a:uFill>
                <a:solidFill>
                  <a:srgbClr val="FFFFFF"/>
                </a:solidFill>
              </a:uFill>
              <a:latin typeface="Arial"/>
            </a:endParaRPr>
          </a:p>
        </p:txBody>
      </p:sp>
      <p:pic>
        <p:nvPicPr>
          <p:cNvPr id="578" name="Picture 34"/>
          <p:cNvPicPr/>
          <p:nvPr/>
        </p:nvPicPr>
        <p:blipFill>
          <a:blip r:embed="rId15"/>
          <a:stretch/>
        </p:blipFill>
        <p:spPr>
          <a:xfrm>
            <a:off x="10325520" y="2826000"/>
            <a:ext cx="585360" cy="585360"/>
          </a:xfrm>
          <a:prstGeom prst="rect">
            <a:avLst/>
          </a:prstGeom>
          <a:ln>
            <a:noFill/>
          </a:ln>
        </p:spPr>
      </p:pic>
      <p:pic>
        <p:nvPicPr>
          <p:cNvPr id="579" name="Picture 36"/>
          <p:cNvPicPr/>
          <p:nvPr/>
        </p:nvPicPr>
        <p:blipFill>
          <a:blip r:embed="rId16"/>
          <a:stretch/>
        </p:blipFill>
        <p:spPr>
          <a:xfrm>
            <a:off x="10240920" y="3919680"/>
            <a:ext cx="754200" cy="754200"/>
          </a:xfrm>
          <a:prstGeom prst="rect">
            <a:avLst/>
          </a:prstGeom>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0"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581"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582" name="CustomShape 3"/>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583" name="CustomShape 4"/>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584" name="CustomShape 5"/>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585" name="CustomShape 6"/>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586" name="CustomShape 7"/>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587" name="CustomShape 8"/>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588" name="CustomShape 9"/>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589" name="CustomShape 10"/>
          <p:cNvSpPr/>
          <p:nvPr/>
        </p:nvSpPr>
        <p:spPr>
          <a:xfrm>
            <a:off x="6418080" y="6371640"/>
            <a:ext cx="1400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590" name="CustomShape 11"/>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
        <p:nvSpPr>
          <p:cNvPr id="591" name="Line 12"/>
          <p:cNvSpPr/>
          <p:nvPr/>
        </p:nvSpPr>
        <p:spPr>
          <a:xfrm>
            <a:off x="1831320" y="3013200"/>
            <a:ext cx="8524800" cy="360"/>
          </a:xfrm>
          <a:prstGeom prst="line">
            <a:avLst/>
          </a:prstGeom>
          <a:ln w="25560">
            <a:solidFill>
              <a:srgbClr val="993300"/>
            </a:solidFill>
            <a:custDash>
              <a:ds d="100000" sp="100000"/>
            </a:custDash>
            <a:round/>
          </a:ln>
        </p:spPr>
        <p:style>
          <a:lnRef idx="0">
            <a:scrgbClr r="0" g="0" b="0"/>
          </a:lnRef>
          <a:fillRef idx="0">
            <a:scrgbClr r="0" g="0" b="0"/>
          </a:fillRef>
          <a:effectRef idx="0">
            <a:scrgbClr r="0" g="0" b="0"/>
          </a:effectRef>
          <a:fontRef idx="minor"/>
        </p:style>
      </p:sp>
      <p:sp>
        <p:nvSpPr>
          <p:cNvPr id="592" name="CustomShape 13"/>
          <p:cNvSpPr/>
          <p:nvPr/>
        </p:nvSpPr>
        <p:spPr>
          <a:xfrm>
            <a:off x="1833120" y="1944360"/>
            <a:ext cx="13125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400" b="1" strike="noStrike" spc="-1">
                <a:solidFill>
                  <a:srgbClr val="000000"/>
                </a:solidFill>
                <a:uFill>
                  <a:solidFill>
                    <a:srgbClr val="FFFFFF"/>
                  </a:solidFill>
                </a:uFill>
                <a:latin typeface="Calibri"/>
                <a:ea typeface="MS PGothic"/>
              </a:rPr>
              <a:t>Participantes</a:t>
            </a:r>
            <a:endParaRPr lang="es-MX" sz="1800" b="0" strike="noStrike" spc="-1">
              <a:solidFill>
                <a:srgbClr val="000000"/>
              </a:solidFill>
              <a:uFill>
                <a:solidFill>
                  <a:srgbClr val="FFFFFF"/>
                </a:solidFill>
              </a:uFill>
              <a:latin typeface="Arial"/>
            </a:endParaRPr>
          </a:p>
        </p:txBody>
      </p:sp>
      <p:sp>
        <p:nvSpPr>
          <p:cNvPr id="593" name="CustomShape 14"/>
          <p:cNvSpPr/>
          <p:nvPr/>
        </p:nvSpPr>
        <p:spPr>
          <a:xfrm>
            <a:off x="3088800" y="2764800"/>
            <a:ext cx="6009840" cy="39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0" strike="noStrike" spc="-1">
                <a:solidFill>
                  <a:srgbClr val="000000"/>
                </a:solidFill>
                <a:uFill>
                  <a:solidFill>
                    <a:srgbClr val="FFFFFF"/>
                  </a:solidFill>
                </a:uFill>
                <a:latin typeface="Calibri"/>
                <a:ea typeface="MS PGothic"/>
              </a:rPr>
              <a:t>Taller de Hojalatería y Pintura “Rubí” (7 empleados), 1 tesista, 2 doctores especialistas en TI</a:t>
            </a:r>
            <a:endParaRPr lang="es-MX" sz="1800" b="0" strike="noStrike" spc="-1">
              <a:solidFill>
                <a:srgbClr val="000000"/>
              </a:solidFill>
              <a:uFill>
                <a:solidFill>
                  <a:srgbClr val="FFFFFF"/>
                </a:solidFill>
              </a:uFill>
              <a:latin typeface="Arial"/>
            </a:endParaRPr>
          </a:p>
        </p:txBody>
      </p:sp>
      <p:sp>
        <p:nvSpPr>
          <p:cNvPr id="594" name="CustomShape 15"/>
          <p:cNvSpPr/>
          <p:nvPr/>
        </p:nvSpPr>
        <p:spPr>
          <a:xfrm>
            <a:off x="1771200" y="3040920"/>
            <a:ext cx="20505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400" b="1" strike="noStrike" spc="-1">
                <a:solidFill>
                  <a:srgbClr val="000000"/>
                </a:solidFill>
                <a:uFill>
                  <a:solidFill>
                    <a:srgbClr val="FFFFFF"/>
                  </a:solidFill>
                </a:uFill>
                <a:latin typeface="Calibri"/>
                <a:ea typeface="MS PGothic"/>
              </a:rPr>
              <a:t>Contexto del estudio</a:t>
            </a:r>
            <a:endParaRPr lang="es-MX" sz="1800" b="0" strike="noStrike" spc="-1">
              <a:solidFill>
                <a:srgbClr val="000000"/>
              </a:solidFill>
              <a:uFill>
                <a:solidFill>
                  <a:srgbClr val="FFFFFF"/>
                </a:solidFill>
              </a:uFill>
              <a:latin typeface="Arial"/>
            </a:endParaRPr>
          </a:p>
        </p:txBody>
      </p:sp>
      <p:sp>
        <p:nvSpPr>
          <p:cNvPr id="595" name="CustomShape 16"/>
          <p:cNvSpPr/>
          <p:nvPr/>
        </p:nvSpPr>
        <p:spPr>
          <a:xfrm>
            <a:off x="4015800" y="3755520"/>
            <a:ext cx="3941280" cy="54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0" strike="noStrike" spc="-1">
                <a:solidFill>
                  <a:srgbClr val="000000"/>
                </a:solidFill>
                <a:uFill>
                  <a:solidFill>
                    <a:srgbClr val="FFFFFF"/>
                  </a:solidFill>
                </a:uFill>
                <a:latin typeface="Calibri"/>
                <a:ea typeface="MS PGothic"/>
              </a:rPr>
              <a:t>La estrategia experimental escogida consiste en comparar los resultados obtenidos con el uso de NovaCRM con una línea base.</a:t>
            </a:r>
            <a:endParaRPr lang="es-MX" sz="1800" b="0" strike="noStrike" spc="-1">
              <a:solidFill>
                <a:srgbClr val="000000"/>
              </a:solidFill>
              <a:uFill>
                <a:solidFill>
                  <a:srgbClr val="FFFFFF"/>
                </a:solidFill>
              </a:uFill>
              <a:latin typeface="Arial"/>
            </a:endParaRPr>
          </a:p>
        </p:txBody>
      </p:sp>
      <p:sp>
        <p:nvSpPr>
          <p:cNvPr id="596" name="CustomShape 17"/>
          <p:cNvSpPr/>
          <p:nvPr/>
        </p:nvSpPr>
        <p:spPr>
          <a:xfrm>
            <a:off x="2735280" y="4268160"/>
            <a:ext cx="1549440" cy="54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Línea base (datos históricos de la empresa)</a:t>
            </a:r>
            <a:endParaRPr lang="es-MX" sz="1800" b="0" strike="noStrike" spc="-1">
              <a:solidFill>
                <a:srgbClr val="000000"/>
              </a:solidFill>
              <a:uFill>
                <a:solidFill>
                  <a:srgbClr val="FFFFFF"/>
                </a:solidFill>
              </a:uFill>
              <a:latin typeface="Arial"/>
            </a:endParaRPr>
          </a:p>
        </p:txBody>
      </p:sp>
      <p:sp>
        <p:nvSpPr>
          <p:cNvPr id="597" name="CustomShape 18"/>
          <p:cNvSpPr/>
          <p:nvPr/>
        </p:nvSpPr>
        <p:spPr>
          <a:xfrm>
            <a:off x="8027640" y="4268160"/>
            <a:ext cx="1188720" cy="54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Datos obtenidos con NovaCRM</a:t>
            </a:r>
            <a:endParaRPr lang="es-MX" sz="1800" b="0" strike="noStrike" spc="-1">
              <a:solidFill>
                <a:srgbClr val="000000"/>
              </a:solidFill>
              <a:uFill>
                <a:solidFill>
                  <a:srgbClr val="FFFFFF"/>
                </a:solidFill>
              </a:uFill>
              <a:latin typeface="Arial"/>
            </a:endParaRPr>
          </a:p>
        </p:txBody>
      </p:sp>
      <p:sp>
        <p:nvSpPr>
          <p:cNvPr id="598" name="CustomShape 19"/>
          <p:cNvSpPr/>
          <p:nvPr/>
        </p:nvSpPr>
        <p:spPr>
          <a:xfrm>
            <a:off x="5067000" y="4723200"/>
            <a:ext cx="191880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Variables de respuesta</a:t>
            </a:r>
            <a:endParaRPr lang="es-MX" sz="1800" b="0" strike="noStrike" spc="-1">
              <a:solidFill>
                <a:srgbClr val="000000"/>
              </a:solidFill>
              <a:uFill>
                <a:solidFill>
                  <a:srgbClr val="FFFFFF"/>
                </a:solidFill>
              </a:uFill>
              <a:latin typeface="Arial"/>
            </a:endParaRPr>
          </a:p>
        </p:txBody>
      </p:sp>
      <p:sp>
        <p:nvSpPr>
          <p:cNvPr id="599" name="CustomShape 20"/>
          <p:cNvSpPr/>
          <p:nvPr/>
        </p:nvSpPr>
        <p:spPr>
          <a:xfrm>
            <a:off x="4092840" y="4923720"/>
            <a:ext cx="1056240" cy="39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0" strike="noStrike" spc="-1">
                <a:solidFill>
                  <a:srgbClr val="000000"/>
                </a:solidFill>
                <a:uFill>
                  <a:solidFill>
                    <a:srgbClr val="FFFFFF"/>
                  </a:solidFill>
                </a:uFill>
                <a:latin typeface="Calibri"/>
                <a:ea typeface="MS PGothic"/>
              </a:rPr>
              <a:t>Nivel de ventas</a:t>
            </a:r>
            <a:endParaRPr lang="es-MX" sz="1800" b="0" strike="noStrike" spc="-1">
              <a:solidFill>
                <a:srgbClr val="000000"/>
              </a:solidFill>
              <a:uFill>
                <a:solidFill>
                  <a:srgbClr val="FFFFFF"/>
                </a:solidFill>
              </a:uFill>
              <a:latin typeface="Arial"/>
            </a:endParaRPr>
          </a:p>
        </p:txBody>
      </p:sp>
      <p:sp>
        <p:nvSpPr>
          <p:cNvPr id="600" name="CustomShape 21"/>
          <p:cNvSpPr/>
          <p:nvPr/>
        </p:nvSpPr>
        <p:spPr>
          <a:xfrm>
            <a:off x="6982560" y="4950000"/>
            <a:ext cx="974520" cy="39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0" strike="noStrike" spc="-1">
                <a:solidFill>
                  <a:srgbClr val="000000"/>
                </a:solidFill>
                <a:uFill>
                  <a:solidFill>
                    <a:srgbClr val="FFFFFF"/>
                  </a:solidFill>
                </a:uFill>
                <a:latin typeface="Calibri"/>
                <a:ea typeface="MS PGothic"/>
              </a:rPr>
              <a:t>Productividad</a:t>
            </a:r>
            <a:endParaRPr lang="es-MX" sz="1800" b="0" strike="noStrike" spc="-1">
              <a:solidFill>
                <a:srgbClr val="000000"/>
              </a:solidFill>
              <a:uFill>
                <a:solidFill>
                  <a:srgbClr val="FFFFFF"/>
                </a:solidFill>
              </a:uFill>
              <a:latin typeface="Arial"/>
            </a:endParaRPr>
          </a:p>
        </p:txBody>
      </p:sp>
      <p:sp>
        <p:nvSpPr>
          <p:cNvPr id="601" name="Line 22"/>
          <p:cNvSpPr/>
          <p:nvPr/>
        </p:nvSpPr>
        <p:spPr>
          <a:xfrm>
            <a:off x="1893240" y="5237280"/>
            <a:ext cx="8524800" cy="360"/>
          </a:xfrm>
          <a:prstGeom prst="line">
            <a:avLst/>
          </a:prstGeom>
          <a:ln w="25560">
            <a:solidFill>
              <a:srgbClr val="993300"/>
            </a:solidFill>
            <a:custDash>
              <a:ds d="100000" sp="100000"/>
            </a:custDash>
            <a:round/>
          </a:ln>
        </p:spPr>
        <p:style>
          <a:lnRef idx="0">
            <a:scrgbClr r="0" g="0" b="0"/>
          </a:lnRef>
          <a:fillRef idx="0">
            <a:scrgbClr r="0" g="0" b="0"/>
          </a:fillRef>
          <a:effectRef idx="0">
            <a:scrgbClr r="0" g="0" b="0"/>
          </a:effectRef>
          <a:fontRef idx="minor"/>
        </p:style>
      </p:sp>
      <p:sp>
        <p:nvSpPr>
          <p:cNvPr id="602" name="CustomShape 23"/>
          <p:cNvSpPr/>
          <p:nvPr/>
        </p:nvSpPr>
        <p:spPr>
          <a:xfrm>
            <a:off x="1821960" y="5393160"/>
            <a:ext cx="9396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400" b="1" strike="noStrike" spc="-1">
                <a:solidFill>
                  <a:srgbClr val="000000"/>
                </a:solidFill>
                <a:uFill>
                  <a:solidFill>
                    <a:srgbClr val="FFFFFF"/>
                  </a:solidFill>
                </a:uFill>
                <a:latin typeface="Calibri"/>
                <a:ea typeface="MS PGothic"/>
              </a:rPr>
              <a:t>Métodos</a:t>
            </a:r>
            <a:endParaRPr lang="es-MX" sz="1800" b="0" strike="noStrike" spc="-1">
              <a:solidFill>
                <a:srgbClr val="000000"/>
              </a:solidFill>
              <a:uFill>
                <a:solidFill>
                  <a:srgbClr val="FFFFFF"/>
                </a:solidFill>
              </a:uFill>
              <a:latin typeface="Arial"/>
            </a:endParaRPr>
          </a:p>
        </p:txBody>
      </p:sp>
      <p:sp>
        <p:nvSpPr>
          <p:cNvPr id="603" name="CustomShape 24"/>
          <p:cNvSpPr/>
          <p:nvPr/>
        </p:nvSpPr>
        <p:spPr>
          <a:xfrm>
            <a:off x="3640320" y="5816160"/>
            <a:ext cx="1582200" cy="39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Revisión de documentos</a:t>
            </a:r>
            <a:endParaRPr lang="es-MX" sz="1800" b="0" strike="noStrike" spc="-1">
              <a:solidFill>
                <a:srgbClr val="000000"/>
              </a:solidFill>
              <a:uFill>
                <a:solidFill>
                  <a:srgbClr val="FFFFFF"/>
                </a:solidFill>
              </a:uFill>
              <a:latin typeface="Arial"/>
            </a:endParaRPr>
          </a:p>
        </p:txBody>
      </p:sp>
      <p:sp>
        <p:nvSpPr>
          <p:cNvPr id="604" name="CustomShape 25"/>
          <p:cNvSpPr/>
          <p:nvPr/>
        </p:nvSpPr>
        <p:spPr>
          <a:xfrm>
            <a:off x="5531760" y="5816160"/>
            <a:ext cx="1724400" cy="394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Observación de participantes</a:t>
            </a:r>
            <a:endParaRPr lang="es-MX" sz="1800" b="0" strike="noStrike" spc="-1">
              <a:solidFill>
                <a:srgbClr val="000000"/>
              </a:solidFill>
              <a:uFill>
                <a:solidFill>
                  <a:srgbClr val="FFFFFF"/>
                </a:solidFill>
              </a:uFill>
              <a:latin typeface="Arial"/>
            </a:endParaRPr>
          </a:p>
        </p:txBody>
      </p:sp>
      <p:sp>
        <p:nvSpPr>
          <p:cNvPr id="605" name="CustomShape 26"/>
          <p:cNvSpPr/>
          <p:nvPr/>
        </p:nvSpPr>
        <p:spPr>
          <a:xfrm>
            <a:off x="6982560" y="5816160"/>
            <a:ext cx="186516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Medición</a:t>
            </a:r>
            <a:endParaRPr lang="es-MX" sz="1800" b="0" strike="noStrike" spc="-1">
              <a:solidFill>
                <a:srgbClr val="000000"/>
              </a:solidFill>
              <a:uFill>
                <a:solidFill>
                  <a:srgbClr val="FFFFFF"/>
                </a:solidFill>
              </a:uFill>
              <a:latin typeface="Arial"/>
            </a:endParaRPr>
          </a:p>
        </p:txBody>
      </p:sp>
      <p:pic>
        <p:nvPicPr>
          <p:cNvPr id="606" name="Picture 4"/>
          <p:cNvPicPr/>
          <p:nvPr/>
        </p:nvPicPr>
        <p:blipFill>
          <a:blip r:embed="rId3"/>
          <a:stretch/>
        </p:blipFill>
        <p:spPr>
          <a:xfrm>
            <a:off x="5110200" y="1740960"/>
            <a:ext cx="2089440" cy="1027440"/>
          </a:xfrm>
          <a:prstGeom prst="rect">
            <a:avLst/>
          </a:prstGeom>
          <a:ln>
            <a:noFill/>
          </a:ln>
        </p:spPr>
      </p:pic>
      <p:pic>
        <p:nvPicPr>
          <p:cNvPr id="607" name="Picture 2"/>
          <p:cNvPicPr/>
          <p:nvPr/>
        </p:nvPicPr>
        <p:blipFill>
          <a:blip r:embed="rId4"/>
          <a:stretch/>
        </p:blipFill>
        <p:spPr>
          <a:xfrm>
            <a:off x="2930040" y="3218400"/>
            <a:ext cx="1162440" cy="1162440"/>
          </a:xfrm>
          <a:prstGeom prst="rect">
            <a:avLst/>
          </a:prstGeom>
          <a:ln>
            <a:noFill/>
          </a:ln>
        </p:spPr>
      </p:pic>
      <p:pic>
        <p:nvPicPr>
          <p:cNvPr id="608" name="Picture 4"/>
          <p:cNvPicPr/>
          <p:nvPr/>
        </p:nvPicPr>
        <p:blipFill>
          <a:blip r:embed="rId5"/>
          <a:stretch/>
        </p:blipFill>
        <p:spPr>
          <a:xfrm>
            <a:off x="8200440" y="3414960"/>
            <a:ext cx="852840" cy="852840"/>
          </a:xfrm>
          <a:prstGeom prst="rect">
            <a:avLst/>
          </a:prstGeom>
          <a:ln>
            <a:noFill/>
          </a:ln>
        </p:spPr>
      </p:pic>
      <p:pic>
        <p:nvPicPr>
          <p:cNvPr id="609" name="Picture 6"/>
          <p:cNvPicPr/>
          <p:nvPr/>
        </p:nvPicPr>
        <p:blipFill>
          <a:blip r:embed="rId6"/>
          <a:stretch/>
        </p:blipFill>
        <p:spPr>
          <a:xfrm>
            <a:off x="4156920" y="4092840"/>
            <a:ext cx="963000" cy="963000"/>
          </a:xfrm>
          <a:prstGeom prst="rect">
            <a:avLst/>
          </a:prstGeom>
          <a:ln>
            <a:noFill/>
          </a:ln>
        </p:spPr>
      </p:pic>
      <p:pic>
        <p:nvPicPr>
          <p:cNvPr id="610" name="Picture 8"/>
          <p:cNvPicPr/>
          <p:nvPr/>
        </p:nvPicPr>
        <p:blipFill>
          <a:blip r:embed="rId7"/>
          <a:stretch/>
        </p:blipFill>
        <p:spPr>
          <a:xfrm>
            <a:off x="6472440" y="4196520"/>
            <a:ext cx="1995120" cy="923760"/>
          </a:xfrm>
          <a:prstGeom prst="rect">
            <a:avLst/>
          </a:prstGeom>
          <a:ln>
            <a:noFill/>
          </a:ln>
        </p:spPr>
      </p:pic>
      <p:pic>
        <p:nvPicPr>
          <p:cNvPr id="611" name="Picture 10"/>
          <p:cNvPicPr/>
          <p:nvPr/>
        </p:nvPicPr>
        <p:blipFill>
          <a:blip r:embed="rId8"/>
          <a:stretch/>
        </p:blipFill>
        <p:spPr>
          <a:xfrm>
            <a:off x="5684400" y="3108600"/>
            <a:ext cx="684000" cy="684000"/>
          </a:xfrm>
          <a:prstGeom prst="rect">
            <a:avLst/>
          </a:prstGeom>
          <a:ln>
            <a:noFill/>
          </a:ln>
        </p:spPr>
      </p:pic>
      <p:pic>
        <p:nvPicPr>
          <p:cNvPr id="612" name="Picture 14"/>
          <p:cNvPicPr/>
          <p:nvPr/>
        </p:nvPicPr>
        <p:blipFill>
          <a:blip r:embed="rId9"/>
          <a:stretch/>
        </p:blipFill>
        <p:spPr>
          <a:xfrm>
            <a:off x="4257720" y="5353200"/>
            <a:ext cx="511200" cy="511200"/>
          </a:xfrm>
          <a:prstGeom prst="rect">
            <a:avLst/>
          </a:prstGeom>
          <a:ln>
            <a:noFill/>
          </a:ln>
        </p:spPr>
      </p:pic>
      <p:pic>
        <p:nvPicPr>
          <p:cNvPr id="613" name="Picture 16"/>
          <p:cNvPicPr/>
          <p:nvPr/>
        </p:nvPicPr>
        <p:blipFill>
          <a:blip r:embed="rId10"/>
          <a:stretch/>
        </p:blipFill>
        <p:spPr>
          <a:xfrm>
            <a:off x="6014880" y="5167080"/>
            <a:ext cx="758520" cy="758520"/>
          </a:xfrm>
          <a:prstGeom prst="rect">
            <a:avLst/>
          </a:prstGeom>
          <a:ln>
            <a:noFill/>
          </a:ln>
        </p:spPr>
      </p:pic>
      <p:pic>
        <p:nvPicPr>
          <p:cNvPr id="614" name="Picture 18"/>
          <p:cNvPicPr/>
          <p:nvPr/>
        </p:nvPicPr>
        <p:blipFill>
          <a:blip r:embed="rId11"/>
          <a:stretch/>
        </p:blipFill>
        <p:spPr>
          <a:xfrm>
            <a:off x="7674840" y="5338800"/>
            <a:ext cx="480960" cy="480960"/>
          </a:xfrm>
          <a:prstGeom prst="rect">
            <a:avLst/>
          </a:prstGeom>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1"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Guión de la presentación</a:t>
            </a:r>
            <a:endParaRPr lang="de-DE" sz="1800" b="0" strike="noStrike" spc="-1">
              <a:solidFill>
                <a:srgbClr val="000000"/>
              </a:solidFill>
              <a:uFill>
                <a:solidFill>
                  <a:srgbClr val="FFFFFF"/>
                </a:solidFill>
              </a:uFill>
              <a:latin typeface="Calibri"/>
            </a:endParaRPr>
          </a:p>
        </p:txBody>
      </p:sp>
      <p:sp>
        <p:nvSpPr>
          <p:cNvPr id="182" name="TextShape 2"/>
          <p:cNvSpPr txBox="1"/>
          <p:nvPr/>
        </p:nvSpPr>
        <p:spPr>
          <a:xfrm>
            <a:off x="324000" y="855000"/>
            <a:ext cx="11541240" cy="335880"/>
          </a:xfrm>
          <a:prstGeom prst="rect">
            <a:avLst/>
          </a:prstGeom>
          <a:noFill/>
          <a:ln>
            <a:noFill/>
          </a:ln>
        </p:spPr>
        <p:txBody>
          <a:bodyPr lIns="0" tIns="0" rIns="0" bIns="0"/>
          <a:lstStyle/>
          <a:p>
            <a:endParaRPr lang="de-DE" sz="1800" b="0" strike="noStrike" spc="-1">
              <a:solidFill>
                <a:srgbClr val="000000"/>
              </a:solidFill>
              <a:uFill>
                <a:solidFill>
                  <a:srgbClr val="FFFFFF"/>
                </a:solidFill>
              </a:uFill>
              <a:latin typeface="Calibri"/>
            </a:endParaRPr>
          </a:p>
        </p:txBody>
      </p:sp>
      <p:sp>
        <p:nvSpPr>
          <p:cNvPr id="183" name="CustomShape 3"/>
          <p:cNvSpPr/>
          <p:nvPr/>
        </p:nvSpPr>
        <p:spPr>
          <a:xfrm>
            <a:off x="328680" y="2471040"/>
            <a:ext cx="463320" cy="723600"/>
          </a:xfrm>
          <a:prstGeom prst="rect">
            <a:avLst/>
          </a:prstGeom>
          <a:noFill/>
          <a:ln w="12600">
            <a:noFill/>
          </a:ln>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2800" b="1" strike="noStrike" spc="-1">
                <a:solidFill>
                  <a:srgbClr val="000000"/>
                </a:solidFill>
                <a:uFill>
                  <a:solidFill>
                    <a:srgbClr val="FFFFFF"/>
                  </a:solidFill>
                </a:uFill>
                <a:latin typeface="Calibri"/>
              </a:rPr>
              <a:t>2</a:t>
            </a:r>
            <a:endParaRPr lang="es-MX" sz="1800" b="0" strike="noStrike" spc="-1">
              <a:solidFill>
                <a:srgbClr val="000000"/>
              </a:solidFill>
              <a:uFill>
                <a:solidFill>
                  <a:srgbClr val="FFFFFF"/>
                </a:solidFill>
              </a:uFill>
              <a:latin typeface="Arial"/>
            </a:endParaRPr>
          </a:p>
        </p:txBody>
      </p:sp>
      <p:sp>
        <p:nvSpPr>
          <p:cNvPr id="184" name="CustomShape 4"/>
          <p:cNvSpPr/>
          <p:nvPr/>
        </p:nvSpPr>
        <p:spPr>
          <a:xfrm>
            <a:off x="787320" y="2471040"/>
            <a:ext cx="11077920" cy="723600"/>
          </a:xfrm>
          <a:prstGeom prst="rect">
            <a:avLst/>
          </a:prstGeom>
          <a:noFill/>
          <a:ln w="12600">
            <a:noFill/>
          </a:ln>
        </p:spPr>
        <p:style>
          <a:lnRef idx="0">
            <a:scrgbClr r="0" g="0" b="0"/>
          </a:lnRef>
          <a:fillRef idx="0">
            <a:scrgbClr r="0" g="0" b="0"/>
          </a:fillRef>
          <a:effectRef idx="0">
            <a:scrgbClr r="0" g="0" b="0"/>
          </a:effectRef>
          <a:fontRef idx="minor"/>
        </p:style>
        <p:txBody>
          <a:bodyPr lIns="216000" tIns="108000" rIns="144000" bIns="72000" anchor="ctr"/>
          <a:lstStyle/>
          <a:p>
            <a:pPr>
              <a:lnSpc>
                <a:spcPct val="95000"/>
              </a:lnSpc>
            </a:pPr>
            <a:r>
              <a:rPr lang="es-MX" sz="2400" b="0" strike="noStrike" spc="-1">
                <a:solidFill>
                  <a:srgbClr val="080808"/>
                </a:solidFill>
                <a:uFill>
                  <a:solidFill>
                    <a:srgbClr val="FFFFFF"/>
                  </a:solidFill>
                </a:uFill>
                <a:latin typeface="Calibri"/>
              </a:rPr>
              <a:t>Hipótesis de la tesis</a:t>
            </a:r>
            <a:endParaRPr lang="es-MX" sz="1800" b="0" strike="noStrike" spc="-1">
              <a:solidFill>
                <a:srgbClr val="000000"/>
              </a:solidFill>
              <a:uFill>
                <a:solidFill>
                  <a:srgbClr val="FFFFFF"/>
                </a:solidFill>
              </a:uFill>
              <a:latin typeface="Arial"/>
            </a:endParaRPr>
          </a:p>
        </p:txBody>
      </p:sp>
      <p:sp>
        <p:nvSpPr>
          <p:cNvPr id="185" name="CustomShape 5"/>
          <p:cNvSpPr/>
          <p:nvPr/>
        </p:nvSpPr>
        <p:spPr>
          <a:xfrm>
            <a:off x="328680" y="1917720"/>
            <a:ext cx="463320" cy="723600"/>
          </a:xfrm>
          <a:prstGeom prst="rect">
            <a:avLst/>
          </a:prstGeom>
          <a:noFill/>
          <a:ln w="12600">
            <a:noFill/>
          </a:ln>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2800" b="1" strike="noStrike" spc="-1">
                <a:solidFill>
                  <a:srgbClr val="000000"/>
                </a:solidFill>
                <a:uFill>
                  <a:solidFill>
                    <a:srgbClr val="FFFFFF"/>
                  </a:solidFill>
                </a:uFill>
                <a:latin typeface="Calibri"/>
              </a:rPr>
              <a:t>1</a:t>
            </a:r>
            <a:endParaRPr lang="es-MX" sz="1800" b="0" strike="noStrike" spc="-1">
              <a:solidFill>
                <a:srgbClr val="000000"/>
              </a:solidFill>
              <a:uFill>
                <a:solidFill>
                  <a:srgbClr val="FFFFFF"/>
                </a:solidFill>
              </a:uFill>
              <a:latin typeface="Arial"/>
            </a:endParaRPr>
          </a:p>
        </p:txBody>
      </p:sp>
      <p:sp>
        <p:nvSpPr>
          <p:cNvPr id="186" name="CustomShape 6"/>
          <p:cNvSpPr/>
          <p:nvPr/>
        </p:nvSpPr>
        <p:spPr>
          <a:xfrm>
            <a:off x="787320" y="1917720"/>
            <a:ext cx="11077920" cy="723600"/>
          </a:xfrm>
          <a:prstGeom prst="rect">
            <a:avLst/>
          </a:prstGeom>
          <a:noFill/>
          <a:ln w="12600">
            <a:noFill/>
          </a:ln>
        </p:spPr>
        <p:style>
          <a:lnRef idx="0">
            <a:scrgbClr r="0" g="0" b="0"/>
          </a:lnRef>
          <a:fillRef idx="0">
            <a:scrgbClr r="0" g="0" b="0"/>
          </a:fillRef>
          <a:effectRef idx="0">
            <a:scrgbClr r="0" g="0" b="0"/>
          </a:effectRef>
          <a:fontRef idx="minor"/>
        </p:style>
        <p:txBody>
          <a:bodyPr lIns="216000" tIns="108000" rIns="144000" bIns="72000" anchor="ctr"/>
          <a:lstStyle/>
          <a:p>
            <a:pPr>
              <a:lnSpc>
                <a:spcPct val="100000"/>
              </a:lnSpc>
            </a:pPr>
            <a:r>
              <a:rPr lang="es-MX" sz="2400" b="0" strike="noStrike" spc="-1">
                <a:solidFill>
                  <a:srgbClr val="000000"/>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187" name="CustomShape 7"/>
          <p:cNvSpPr/>
          <p:nvPr/>
        </p:nvSpPr>
        <p:spPr>
          <a:xfrm>
            <a:off x="328680" y="3024360"/>
            <a:ext cx="463320" cy="725040"/>
          </a:xfrm>
          <a:prstGeom prst="rect">
            <a:avLst/>
          </a:prstGeom>
          <a:noFill/>
          <a:ln w="12600">
            <a:noFill/>
          </a:ln>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2800" b="1" strike="noStrike" spc="-1">
                <a:solidFill>
                  <a:srgbClr val="000000"/>
                </a:solidFill>
                <a:uFill>
                  <a:solidFill>
                    <a:srgbClr val="FFFFFF"/>
                  </a:solidFill>
                </a:uFill>
                <a:latin typeface="Calibri"/>
              </a:rPr>
              <a:t>3</a:t>
            </a:r>
            <a:endParaRPr lang="es-MX" sz="1800" b="0" strike="noStrike" spc="-1">
              <a:solidFill>
                <a:srgbClr val="000000"/>
              </a:solidFill>
              <a:uFill>
                <a:solidFill>
                  <a:srgbClr val="FFFFFF"/>
                </a:solidFill>
              </a:uFill>
              <a:latin typeface="Arial"/>
            </a:endParaRPr>
          </a:p>
        </p:txBody>
      </p:sp>
      <p:sp>
        <p:nvSpPr>
          <p:cNvPr id="188" name="CustomShape 8"/>
          <p:cNvSpPr/>
          <p:nvPr/>
        </p:nvSpPr>
        <p:spPr>
          <a:xfrm>
            <a:off x="787320" y="3024360"/>
            <a:ext cx="11077920" cy="725040"/>
          </a:xfrm>
          <a:prstGeom prst="rect">
            <a:avLst/>
          </a:prstGeom>
          <a:noFill/>
          <a:ln w="12600">
            <a:noFill/>
          </a:ln>
        </p:spPr>
        <p:style>
          <a:lnRef idx="0">
            <a:scrgbClr r="0" g="0" b="0"/>
          </a:lnRef>
          <a:fillRef idx="0">
            <a:scrgbClr r="0" g="0" b="0"/>
          </a:fillRef>
          <a:effectRef idx="0">
            <a:scrgbClr r="0" g="0" b="0"/>
          </a:effectRef>
          <a:fontRef idx="minor"/>
        </p:style>
        <p:txBody>
          <a:bodyPr lIns="216000" tIns="108000" rIns="144000" bIns="72000" anchor="ctr"/>
          <a:lstStyle/>
          <a:p>
            <a:pPr>
              <a:lnSpc>
                <a:spcPct val="100000"/>
              </a:lnSpc>
            </a:pPr>
            <a:r>
              <a:rPr lang="es-MX" sz="2400" b="0" strike="noStrike" spc="-1">
                <a:solidFill>
                  <a:srgbClr val="080808"/>
                </a:solidFill>
                <a:uFill>
                  <a:solidFill>
                    <a:srgbClr val="FFFFFF"/>
                  </a:solidFill>
                </a:uFill>
                <a:latin typeface="Calibri"/>
              </a:rPr>
              <a:t>Objetivo general y objetivos específicos</a:t>
            </a:r>
            <a:endParaRPr lang="es-MX" sz="1800" b="0" strike="noStrike" spc="-1">
              <a:solidFill>
                <a:srgbClr val="000000"/>
              </a:solidFill>
              <a:uFill>
                <a:solidFill>
                  <a:srgbClr val="FFFFFF"/>
                </a:solidFill>
              </a:uFill>
              <a:latin typeface="Arial"/>
            </a:endParaRPr>
          </a:p>
        </p:txBody>
      </p:sp>
      <p:sp>
        <p:nvSpPr>
          <p:cNvPr id="189" name="CustomShape 9"/>
          <p:cNvSpPr/>
          <p:nvPr/>
        </p:nvSpPr>
        <p:spPr>
          <a:xfrm>
            <a:off x="328680" y="3596040"/>
            <a:ext cx="463320" cy="723600"/>
          </a:xfrm>
          <a:prstGeom prst="rect">
            <a:avLst/>
          </a:prstGeom>
          <a:noFill/>
          <a:ln w="12600">
            <a:noFill/>
          </a:ln>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2800" b="1" strike="noStrike" spc="-1">
                <a:solidFill>
                  <a:srgbClr val="000000"/>
                </a:solidFill>
                <a:uFill>
                  <a:solidFill>
                    <a:srgbClr val="FFFFFF"/>
                  </a:solidFill>
                </a:uFill>
                <a:latin typeface="Calibri"/>
              </a:rPr>
              <a:t>4</a:t>
            </a:r>
            <a:endParaRPr lang="es-MX" sz="1800" b="0" strike="noStrike" spc="-1">
              <a:solidFill>
                <a:srgbClr val="000000"/>
              </a:solidFill>
              <a:uFill>
                <a:solidFill>
                  <a:srgbClr val="FFFFFF"/>
                </a:solidFill>
              </a:uFill>
              <a:latin typeface="Arial"/>
            </a:endParaRPr>
          </a:p>
        </p:txBody>
      </p:sp>
      <p:sp>
        <p:nvSpPr>
          <p:cNvPr id="190" name="CustomShape 10"/>
          <p:cNvSpPr/>
          <p:nvPr/>
        </p:nvSpPr>
        <p:spPr>
          <a:xfrm>
            <a:off x="787320" y="3596040"/>
            <a:ext cx="11077920" cy="723600"/>
          </a:xfrm>
          <a:prstGeom prst="rect">
            <a:avLst/>
          </a:prstGeom>
          <a:noFill/>
          <a:ln w="12600">
            <a:noFill/>
          </a:ln>
        </p:spPr>
        <p:style>
          <a:lnRef idx="0">
            <a:scrgbClr r="0" g="0" b="0"/>
          </a:lnRef>
          <a:fillRef idx="0">
            <a:scrgbClr r="0" g="0" b="0"/>
          </a:fillRef>
          <a:effectRef idx="0">
            <a:scrgbClr r="0" g="0" b="0"/>
          </a:effectRef>
          <a:fontRef idx="minor"/>
        </p:style>
        <p:txBody>
          <a:bodyPr lIns="216000" tIns="108000" rIns="144000" bIns="72000" anchor="ctr"/>
          <a:lstStyle/>
          <a:p>
            <a:pPr>
              <a:lnSpc>
                <a:spcPct val="100000"/>
              </a:lnSpc>
            </a:pPr>
            <a:r>
              <a:rPr lang="es-MX" sz="2400" b="0" strike="noStrike" spc="-1">
                <a:solidFill>
                  <a:srgbClr val="080808"/>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191" name="CustomShape 11"/>
          <p:cNvSpPr/>
          <p:nvPr/>
        </p:nvSpPr>
        <p:spPr>
          <a:xfrm>
            <a:off x="328680" y="4157640"/>
            <a:ext cx="463320" cy="723600"/>
          </a:xfrm>
          <a:prstGeom prst="rect">
            <a:avLst/>
          </a:prstGeom>
          <a:noFill/>
          <a:ln w="12600">
            <a:noFill/>
          </a:ln>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2800" b="1" strike="noStrike" spc="-1">
                <a:solidFill>
                  <a:srgbClr val="000000"/>
                </a:solidFill>
                <a:uFill>
                  <a:solidFill>
                    <a:srgbClr val="FFFFFF"/>
                  </a:solidFill>
                </a:uFill>
                <a:latin typeface="Calibri"/>
              </a:rPr>
              <a:t>5</a:t>
            </a:r>
            <a:endParaRPr lang="es-MX" sz="1800" b="0" strike="noStrike" spc="-1">
              <a:solidFill>
                <a:srgbClr val="000000"/>
              </a:solidFill>
              <a:uFill>
                <a:solidFill>
                  <a:srgbClr val="FFFFFF"/>
                </a:solidFill>
              </a:uFill>
              <a:latin typeface="Arial"/>
            </a:endParaRPr>
          </a:p>
        </p:txBody>
      </p:sp>
      <p:sp>
        <p:nvSpPr>
          <p:cNvPr id="192" name="CustomShape 12"/>
          <p:cNvSpPr/>
          <p:nvPr/>
        </p:nvSpPr>
        <p:spPr>
          <a:xfrm>
            <a:off x="787320" y="4157640"/>
            <a:ext cx="11077920" cy="723600"/>
          </a:xfrm>
          <a:prstGeom prst="rect">
            <a:avLst/>
          </a:prstGeom>
          <a:noFill/>
          <a:ln w="12600">
            <a:noFill/>
          </a:ln>
        </p:spPr>
        <p:style>
          <a:lnRef idx="0">
            <a:scrgbClr r="0" g="0" b="0"/>
          </a:lnRef>
          <a:fillRef idx="0">
            <a:scrgbClr r="0" g="0" b="0"/>
          </a:fillRef>
          <a:effectRef idx="0">
            <a:scrgbClr r="0" g="0" b="0"/>
          </a:effectRef>
          <a:fontRef idx="minor"/>
        </p:style>
        <p:txBody>
          <a:bodyPr lIns="216000" tIns="108000" rIns="144000" bIns="72000" anchor="ctr"/>
          <a:lstStyle/>
          <a:p>
            <a:pPr>
              <a:lnSpc>
                <a:spcPct val="95000"/>
              </a:lnSpc>
            </a:pPr>
            <a:r>
              <a:rPr lang="es-MX" sz="2400" b="0" strike="noStrike" spc="-1">
                <a:solidFill>
                  <a:srgbClr val="080808"/>
                </a:solidFill>
                <a:uFill>
                  <a:solidFill>
                    <a:srgbClr val="FFFFFF"/>
                  </a:solidFill>
                </a:uFill>
                <a:latin typeface="Calibri"/>
              </a:rPr>
              <a:t>Solución: Sistema NovaCRM</a:t>
            </a:r>
            <a:endParaRPr lang="es-MX" sz="1800" b="0" strike="noStrike" spc="-1">
              <a:solidFill>
                <a:srgbClr val="000000"/>
              </a:solidFill>
              <a:uFill>
                <a:solidFill>
                  <a:srgbClr val="FFFFFF"/>
                </a:solidFill>
              </a:uFill>
              <a:latin typeface="Arial"/>
            </a:endParaRPr>
          </a:p>
        </p:txBody>
      </p:sp>
      <p:sp>
        <p:nvSpPr>
          <p:cNvPr id="193" name="CustomShape 13"/>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194" name="CustomShape 14"/>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pic>
        <p:nvPicPr>
          <p:cNvPr id="195" name="Imagen 28"/>
          <p:cNvPicPr/>
          <p:nvPr/>
        </p:nvPicPr>
        <p:blipFill>
          <a:blip r:embed="rId2"/>
          <a:stretch/>
        </p:blipFill>
        <p:spPr>
          <a:xfrm>
            <a:off x="11513160" y="131040"/>
            <a:ext cx="461160" cy="723600"/>
          </a:xfrm>
          <a:prstGeom prst="rect">
            <a:avLst/>
          </a:prstGeom>
          <a:ln>
            <a:noFill/>
          </a:ln>
        </p:spPr>
      </p:pic>
      <p:sp>
        <p:nvSpPr>
          <p:cNvPr id="196" name="CustomShape 15"/>
          <p:cNvSpPr/>
          <p:nvPr/>
        </p:nvSpPr>
        <p:spPr>
          <a:xfrm>
            <a:off x="306000" y="4736520"/>
            <a:ext cx="463320" cy="723600"/>
          </a:xfrm>
          <a:prstGeom prst="rect">
            <a:avLst/>
          </a:prstGeom>
          <a:noFill/>
          <a:ln w="12600">
            <a:noFill/>
          </a:ln>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2800" b="1" strike="noStrike" spc="-1">
                <a:solidFill>
                  <a:srgbClr val="000000"/>
                </a:solidFill>
                <a:uFill>
                  <a:solidFill>
                    <a:srgbClr val="FFFFFF"/>
                  </a:solidFill>
                </a:uFill>
                <a:latin typeface="Calibri"/>
              </a:rPr>
              <a:t>6</a:t>
            </a:r>
            <a:endParaRPr lang="es-MX" sz="1800" b="0" strike="noStrike" spc="-1">
              <a:solidFill>
                <a:srgbClr val="000000"/>
              </a:solidFill>
              <a:uFill>
                <a:solidFill>
                  <a:srgbClr val="FFFFFF"/>
                </a:solidFill>
              </a:uFill>
              <a:latin typeface="Arial"/>
            </a:endParaRPr>
          </a:p>
        </p:txBody>
      </p:sp>
      <p:sp>
        <p:nvSpPr>
          <p:cNvPr id="197" name="CustomShape 16"/>
          <p:cNvSpPr/>
          <p:nvPr/>
        </p:nvSpPr>
        <p:spPr>
          <a:xfrm>
            <a:off x="764640" y="4736520"/>
            <a:ext cx="11077920" cy="723600"/>
          </a:xfrm>
          <a:prstGeom prst="rect">
            <a:avLst/>
          </a:prstGeom>
          <a:noFill/>
          <a:ln w="12600">
            <a:noFill/>
          </a:ln>
        </p:spPr>
        <p:style>
          <a:lnRef idx="0">
            <a:scrgbClr r="0" g="0" b="0"/>
          </a:lnRef>
          <a:fillRef idx="0">
            <a:scrgbClr r="0" g="0" b="0"/>
          </a:fillRef>
          <a:effectRef idx="0">
            <a:scrgbClr r="0" g="0" b="0"/>
          </a:effectRef>
          <a:fontRef idx="minor"/>
        </p:style>
        <p:txBody>
          <a:bodyPr lIns="216000" tIns="108000" rIns="144000" bIns="72000" anchor="ctr"/>
          <a:lstStyle/>
          <a:p>
            <a:pPr>
              <a:lnSpc>
                <a:spcPct val="95000"/>
              </a:lnSpc>
            </a:pPr>
            <a:r>
              <a:rPr lang="es-MX" sz="2400" b="0" strike="noStrike" spc="-1">
                <a:solidFill>
                  <a:srgbClr val="080808"/>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198" name="CustomShape 17"/>
          <p:cNvSpPr/>
          <p:nvPr/>
        </p:nvSpPr>
        <p:spPr>
          <a:xfrm>
            <a:off x="306000" y="5297760"/>
            <a:ext cx="463320" cy="723600"/>
          </a:xfrm>
          <a:prstGeom prst="rect">
            <a:avLst/>
          </a:prstGeom>
          <a:noFill/>
          <a:ln w="12600">
            <a:noFill/>
          </a:ln>
        </p:spPr>
        <p:style>
          <a:lnRef idx="0">
            <a:scrgbClr r="0" g="0" b="0"/>
          </a:lnRef>
          <a:fillRef idx="0">
            <a:scrgbClr r="0" g="0" b="0"/>
          </a:fillRef>
          <a:effectRef idx="0">
            <a:scrgbClr r="0" g="0" b="0"/>
          </a:effectRef>
          <a:fontRef idx="minor"/>
        </p:style>
        <p:txBody>
          <a:bodyPr lIns="108000" tIns="72000" rIns="108000" bIns="72000" anchor="ctr"/>
          <a:lstStyle/>
          <a:p>
            <a:pPr algn="ctr">
              <a:lnSpc>
                <a:spcPct val="100000"/>
              </a:lnSpc>
            </a:pPr>
            <a:r>
              <a:rPr lang="es-MX" sz="2800" b="1" strike="noStrike" spc="-1">
                <a:solidFill>
                  <a:srgbClr val="000000"/>
                </a:solidFill>
                <a:uFill>
                  <a:solidFill>
                    <a:srgbClr val="FFFFFF"/>
                  </a:solidFill>
                </a:uFill>
                <a:latin typeface="Calibri"/>
              </a:rPr>
              <a:t>7</a:t>
            </a:r>
            <a:endParaRPr lang="es-MX" sz="1800" b="0" strike="noStrike" spc="-1">
              <a:solidFill>
                <a:srgbClr val="000000"/>
              </a:solidFill>
              <a:uFill>
                <a:solidFill>
                  <a:srgbClr val="FFFFFF"/>
                </a:solidFill>
              </a:uFill>
              <a:latin typeface="Arial"/>
            </a:endParaRPr>
          </a:p>
        </p:txBody>
      </p:sp>
      <p:sp>
        <p:nvSpPr>
          <p:cNvPr id="199" name="CustomShape 18"/>
          <p:cNvSpPr/>
          <p:nvPr/>
        </p:nvSpPr>
        <p:spPr>
          <a:xfrm>
            <a:off x="764640" y="5297760"/>
            <a:ext cx="11077920" cy="723600"/>
          </a:xfrm>
          <a:prstGeom prst="rect">
            <a:avLst/>
          </a:prstGeom>
          <a:noFill/>
          <a:ln w="12600">
            <a:noFill/>
          </a:ln>
        </p:spPr>
        <p:style>
          <a:lnRef idx="0">
            <a:scrgbClr r="0" g="0" b="0"/>
          </a:lnRef>
          <a:fillRef idx="0">
            <a:scrgbClr r="0" g="0" b="0"/>
          </a:fillRef>
          <a:effectRef idx="0">
            <a:scrgbClr r="0" g="0" b="0"/>
          </a:effectRef>
          <a:fontRef idx="minor"/>
        </p:style>
        <p:txBody>
          <a:bodyPr lIns="216000" tIns="108000" rIns="144000" bIns="72000" anchor="ctr"/>
          <a:lstStyle/>
          <a:p>
            <a:pPr>
              <a:lnSpc>
                <a:spcPct val="95000"/>
              </a:lnSpc>
            </a:pPr>
            <a:r>
              <a:rPr lang="es-MX" sz="2400" b="0" strike="noStrike" spc="-1">
                <a:solidFill>
                  <a:srgbClr val="080808"/>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5"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616"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617" name="CustomShape 3"/>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618" name="CustomShape 4"/>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619" name="CustomShape 5"/>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620" name="CustomShape 6"/>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621" name="CustomShape 7"/>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622" name="CustomShape 8"/>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623" name="CustomShape 9"/>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624" name="CustomShape 10"/>
          <p:cNvSpPr/>
          <p:nvPr/>
        </p:nvSpPr>
        <p:spPr>
          <a:xfrm>
            <a:off x="6418080" y="6371640"/>
            <a:ext cx="1400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625" name="CustomShape 11"/>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pic>
        <p:nvPicPr>
          <p:cNvPr id="626" name="Picture 6"/>
          <p:cNvPicPr/>
          <p:nvPr/>
        </p:nvPicPr>
        <p:blipFill>
          <a:blip r:embed="rId3"/>
          <a:stretch/>
        </p:blipFill>
        <p:spPr>
          <a:xfrm>
            <a:off x="1645200" y="4397400"/>
            <a:ext cx="1814400" cy="1814400"/>
          </a:xfrm>
          <a:prstGeom prst="rect">
            <a:avLst/>
          </a:prstGeom>
          <a:ln>
            <a:noFill/>
          </a:ln>
        </p:spPr>
      </p:pic>
      <p:pic>
        <p:nvPicPr>
          <p:cNvPr id="627" name="Picture 4"/>
          <p:cNvPicPr/>
          <p:nvPr/>
        </p:nvPicPr>
        <p:blipFill>
          <a:blip r:embed="rId4"/>
          <a:stretch/>
        </p:blipFill>
        <p:spPr>
          <a:xfrm>
            <a:off x="4158000" y="4078080"/>
            <a:ext cx="1064880" cy="1064880"/>
          </a:xfrm>
          <a:prstGeom prst="rect">
            <a:avLst/>
          </a:prstGeom>
          <a:ln>
            <a:noFill/>
          </a:ln>
        </p:spPr>
      </p:pic>
      <p:pic>
        <p:nvPicPr>
          <p:cNvPr id="628" name="Picture 2"/>
          <p:cNvPicPr/>
          <p:nvPr/>
        </p:nvPicPr>
        <p:blipFill>
          <a:blip r:embed="rId5"/>
          <a:stretch/>
        </p:blipFill>
        <p:spPr>
          <a:xfrm>
            <a:off x="5888520" y="2568600"/>
            <a:ext cx="1064880" cy="1064880"/>
          </a:xfrm>
          <a:prstGeom prst="rect">
            <a:avLst/>
          </a:prstGeom>
          <a:ln>
            <a:noFill/>
          </a:ln>
        </p:spPr>
      </p:pic>
      <p:sp>
        <p:nvSpPr>
          <p:cNvPr id="629" name="CustomShape 12"/>
          <p:cNvSpPr/>
          <p:nvPr/>
        </p:nvSpPr>
        <p:spPr>
          <a:xfrm>
            <a:off x="5826600" y="3605040"/>
            <a:ext cx="11887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Personal</a:t>
            </a:r>
            <a:endParaRPr lang="es-MX" sz="1800" b="0" strike="noStrike" spc="-1">
              <a:solidFill>
                <a:srgbClr val="000000"/>
              </a:solidFill>
              <a:uFill>
                <a:solidFill>
                  <a:srgbClr val="FFFFFF"/>
                </a:solidFill>
              </a:uFill>
              <a:latin typeface="Arial"/>
            </a:endParaRPr>
          </a:p>
        </p:txBody>
      </p:sp>
      <p:sp>
        <p:nvSpPr>
          <p:cNvPr id="630" name="CustomShape 13"/>
          <p:cNvSpPr/>
          <p:nvPr/>
        </p:nvSpPr>
        <p:spPr>
          <a:xfrm>
            <a:off x="4096080" y="5143320"/>
            <a:ext cx="11887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Personal</a:t>
            </a:r>
            <a:endParaRPr lang="es-MX" sz="1800" b="0" strike="noStrike" spc="-1">
              <a:solidFill>
                <a:srgbClr val="000000"/>
              </a:solidFill>
              <a:uFill>
                <a:solidFill>
                  <a:srgbClr val="FFFFFF"/>
                </a:solidFill>
              </a:uFill>
              <a:latin typeface="Arial"/>
            </a:endParaRPr>
          </a:p>
        </p:txBody>
      </p:sp>
      <p:pic>
        <p:nvPicPr>
          <p:cNvPr id="631" name="Picture 6"/>
          <p:cNvPicPr/>
          <p:nvPr/>
        </p:nvPicPr>
        <p:blipFill>
          <a:blip r:embed="rId6"/>
          <a:stretch/>
        </p:blipFill>
        <p:spPr>
          <a:xfrm>
            <a:off x="5222520" y="4107600"/>
            <a:ext cx="780840" cy="780480"/>
          </a:xfrm>
          <a:prstGeom prst="rect">
            <a:avLst/>
          </a:prstGeom>
          <a:ln>
            <a:noFill/>
          </a:ln>
        </p:spPr>
      </p:pic>
      <p:sp>
        <p:nvSpPr>
          <p:cNvPr id="632" name="CustomShape 14"/>
          <p:cNvSpPr/>
          <p:nvPr/>
        </p:nvSpPr>
        <p:spPr>
          <a:xfrm>
            <a:off x="5163840" y="4877280"/>
            <a:ext cx="11887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Investigador</a:t>
            </a:r>
            <a:endParaRPr lang="es-MX" sz="1800" b="0" strike="noStrike" spc="-1">
              <a:solidFill>
                <a:srgbClr val="000000"/>
              </a:solidFill>
              <a:uFill>
                <a:solidFill>
                  <a:srgbClr val="FFFFFF"/>
                </a:solidFill>
              </a:uFill>
              <a:latin typeface="Arial"/>
            </a:endParaRPr>
          </a:p>
        </p:txBody>
      </p:sp>
      <p:sp>
        <p:nvSpPr>
          <p:cNvPr id="633" name="CustomShape 15"/>
          <p:cNvSpPr/>
          <p:nvPr/>
        </p:nvSpPr>
        <p:spPr>
          <a:xfrm>
            <a:off x="8707320" y="5576760"/>
            <a:ext cx="1314000" cy="3949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Comparación con línea base</a:t>
            </a:r>
            <a:endParaRPr lang="es-MX" sz="1800" b="0" strike="noStrike" spc="-1">
              <a:solidFill>
                <a:srgbClr val="000000"/>
              </a:solidFill>
              <a:uFill>
                <a:solidFill>
                  <a:srgbClr val="FFFFFF"/>
                </a:solidFill>
              </a:uFill>
              <a:latin typeface="Arial"/>
            </a:endParaRPr>
          </a:p>
        </p:txBody>
      </p:sp>
      <p:pic>
        <p:nvPicPr>
          <p:cNvPr id="634" name="Picture 12"/>
          <p:cNvPicPr/>
          <p:nvPr/>
        </p:nvPicPr>
        <p:blipFill>
          <a:blip r:embed="rId7"/>
          <a:stretch/>
        </p:blipFill>
        <p:spPr>
          <a:xfrm>
            <a:off x="1591200" y="4090320"/>
            <a:ext cx="609120" cy="613800"/>
          </a:xfrm>
          <a:prstGeom prst="rect">
            <a:avLst/>
          </a:prstGeom>
          <a:ln>
            <a:noFill/>
          </a:ln>
        </p:spPr>
      </p:pic>
      <p:pic>
        <p:nvPicPr>
          <p:cNvPr id="635" name="Picture 14"/>
          <p:cNvPicPr/>
          <p:nvPr/>
        </p:nvPicPr>
        <p:blipFill>
          <a:blip r:embed="rId8"/>
          <a:stretch/>
        </p:blipFill>
        <p:spPr>
          <a:xfrm>
            <a:off x="6698880" y="2039040"/>
            <a:ext cx="610920" cy="612360"/>
          </a:xfrm>
          <a:prstGeom prst="rect">
            <a:avLst/>
          </a:prstGeom>
          <a:ln>
            <a:noFill/>
          </a:ln>
        </p:spPr>
      </p:pic>
      <p:sp>
        <p:nvSpPr>
          <p:cNvPr id="636" name="CustomShape 16"/>
          <p:cNvSpPr/>
          <p:nvPr/>
        </p:nvSpPr>
        <p:spPr>
          <a:xfrm>
            <a:off x="2143800" y="4125600"/>
            <a:ext cx="1473840" cy="54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Obtención de datos con el uso de NovaCRM</a:t>
            </a:r>
            <a:endParaRPr lang="es-MX" sz="1800" b="0" strike="noStrike" spc="-1">
              <a:solidFill>
                <a:srgbClr val="000000"/>
              </a:solidFill>
              <a:uFill>
                <a:solidFill>
                  <a:srgbClr val="FFFFFF"/>
                </a:solidFill>
              </a:uFill>
              <a:latin typeface="Arial"/>
            </a:endParaRPr>
          </a:p>
        </p:txBody>
      </p:sp>
      <p:sp>
        <p:nvSpPr>
          <p:cNvPr id="637" name="CustomShape 17"/>
          <p:cNvSpPr/>
          <p:nvPr/>
        </p:nvSpPr>
        <p:spPr>
          <a:xfrm>
            <a:off x="7265160" y="2146320"/>
            <a:ext cx="2295000" cy="547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Análisis de datos históricos para determinar niveles de ventas y productividad</a:t>
            </a:r>
            <a:endParaRPr lang="es-MX" sz="1800" b="0" strike="noStrike" spc="-1">
              <a:solidFill>
                <a:srgbClr val="000000"/>
              </a:solidFill>
              <a:uFill>
                <a:solidFill>
                  <a:srgbClr val="FFFFFF"/>
                </a:solidFill>
              </a:uFill>
              <a:latin typeface="Arial"/>
            </a:endParaRPr>
          </a:p>
        </p:txBody>
      </p:sp>
      <p:sp>
        <p:nvSpPr>
          <p:cNvPr id="638" name="CustomShape 18"/>
          <p:cNvSpPr/>
          <p:nvPr/>
        </p:nvSpPr>
        <p:spPr>
          <a:xfrm>
            <a:off x="4150080" y="3109320"/>
            <a:ext cx="801360" cy="3337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800" b="1" strike="noStrike" spc="-1">
                <a:solidFill>
                  <a:srgbClr val="FFFFFF"/>
                </a:solidFill>
                <a:uFill>
                  <a:solidFill>
                    <a:srgbClr val="FFFFFF"/>
                  </a:solidFill>
                </a:uFill>
                <a:latin typeface="Arial"/>
              </a:rPr>
              <a:t>Deseos y necesidades</a:t>
            </a:r>
            <a:endParaRPr lang="es-MX" sz="1800" b="0" strike="noStrike" spc="-1">
              <a:solidFill>
                <a:srgbClr val="000000"/>
              </a:solidFill>
              <a:uFill>
                <a:solidFill>
                  <a:srgbClr val="FFFFFF"/>
                </a:solidFill>
              </a:uFill>
              <a:latin typeface="Arial"/>
            </a:endParaRPr>
          </a:p>
        </p:txBody>
      </p:sp>
      <p:sp>
        <p:nvSpPr>
          <p:cNvPr id="639" name="CustomShape 19"/>
          <p:cNvSpPr/>
          <p:nvPr/>
        </p:nvSpPr>
        <p:spPr>
          <a:xfrm>
            <a:off x="2112480" y="4879800"/>
            <a:ext cx="1302120" cy="3646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800" b="1" strike="noStrike" spc="-1">
                <a:solidFill>
                  <a:srgbClr val="FFFFFF"/>
                </a:solidFill>
                <a:uFill>
                  <a:solidFill>
                    <a:srgbClr val="FFFFFF"/>
                  </a:solidFill>
                </a:uFill>
                <a:latin typeface="Arial"/>
                <a:ea typeface="MS PGothic"/>
              </a:rPr>
              <a:t>NovaCRM</a:t>
            </a:r>
            <a:endParaRPr lang="es-MX" sz="1800" b="0" strike="noStrike" spc="-1">
              <a:solidFill>
                <a:srgbClr val="000000"/>
              </a:solidFill>
              <a:uFill>
                <a:solidFill>
                  <a:srgbClr val="FFFFFF"/>
                </a:solidFill>
              </a:uFill>
              <a:latin typeface="Arial"/>
            </a:endParaRPr>
          </a:p>
        </p:txBody>
      </p:sp>
      <p:pic>
        <p:nvPicPr>
          <p:cNvPr id="640" name="Picture 4"/>
          <p:cNvPicPr/>
          <p:nvPr/>
        </p:nvPicPr>
        <p:blipFill>
          <a:blip r:embed="rId9"/>
          <a:stretch/>
        </p:blipFill>
        <p:spPr>
          <a:xfrm>
            <a:off x="1738800" y="2037600"/>
            <a:ext cx="2089440" cy="1027440"/>
          </a:xfrm>
          <a:prstGeom prst="rect">
            <a:avLst/>
          </a:prstGeom>
          <a:ln>
            <a:noFill/>
          </a:ln>
        </p:spPr>
      </p:pic>
      <p:pic>
        <p:nvPicPr>
          <p:cNvPr id="641" name="Picture 2"/>
          <p:cNvPicPr/>
          <p:nvPr/>
        </p:nvPicPr>
        <p:blipFill>
          <a:blip r:embed="rId10"/>
          <a:stretch/>
        </p:blipFill>
        <p:spPr>
          <a:xfrm>
            <a:off x="3438720" y="2700360"/>
            <a:ext cx="1073160" cy="850680"/>
          </a:xfrm>
          <a:prstGeom prst="rect">
            <a:avLst/>
          </a:prstGeom>
          <a:ln>
            <a:noFill/>
          </a:ln>
        </p:spPr>
      </p:pic>
      <p:sp>
        <p:nvSpPr>
          <p:cNvPr id="642" name="CustomShape 20"/>
          <p:cNvSpPr/>
          <p:nvPr/>
        </p:nvSpPr>
        <p:spPr>
          <a:xfrm>
            <a:off x="8082720" y="2793960"/>
            <a:ext cx="2115720" cy="4410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s-MX" sz="4000" b="1" strike="noStrike" spc="-1">
                <a:solidFill>
                  <a:srgbClr val="C00000"/>
                </a:solidFill>
                <a:uFill>
                  <a:solidFill>
                    <a:srgbClr val="FFFFFF"/>
                  </a:solidFill>
                </a:uFill>
                <a:latin typeface="Arial"/>
                <a:ea typeface="MS PGothic"/>
              </a:rPr>
              <a:t>¿          ?</a:t>
            </a:r>
            <a:endParaRPr lang="es-MX" sz="1800" b="0" strike="noStrike" spc="-1">
              <a:solidFill>
                <a:srgbClr val="000000"/>
              </a:solidFill>
              <a:uFill>
                <a:solidFill>
                  <a:srgbClr val="FFFFFF"/>
                </a:solidFill>
              </a:uFill>
              <a:latin typeface="Arial"/>
            </a:endParaRPr>
          </a:p>
        </p:txBody>
      </p:sp>
      <p:pic>
        <p:nvPicPr>
          <p:cNvPr id="643" name="Picture 6"/>
          <p:cNvPicPr/>
          <p:nvPr/>
        </p:nvPicPr>
        <p:blipFill>
          <a:blip r:embed="rId11"/>
          <a:stretch/>
        </p:blipFill>
        <p:spPr>
          <a:xfrm>
            <a:off x="8336520" y="2749680"/>
            <a:ext cx="828000" cy="828000"/>
          </a:xfrm>
          <a:prstGeom prst="rect">
            <a:avLst/>
          </a:prstGeom>
          <a:ln>
            <a:noFill/>
          </a:ln>
        </p:spPr>
      </p:pic>
      <p:pic>
        <p:nvPicPr>
          <p:cNvPr id="644" name="Picture 8"/>
          <p:cNvPicPr/>
          <p:nvPr/>
        </p:nvPicPr>
        <p:blipFill>
          <a:blip r:embed="rId12"/>
          <a:stretch/>
        </p:blipFill>
        <p:spPr>
          <a:xfrm>
            <a:off x="8772840" y="2807280"/>
            <a:ext cx="1360080" cy="629640"/>
          </a:xfrm>
          <a:prstGeom prst="rect">
            <a:avLst/>
          </a:prstGeom>
          <a:ln>
            <a:noFill/>
          </a:ln>
        </p:spPr>
      </p:pic>
      <p:sp>
        <p:nvSpPr>
          <p:cNvPr id="645" name="CustomShape 21"/>
          <p:cNvSpPr/>
          <p:nvPr/>
        </p:nvSpPr>
        <p:spPr>
          <a:xfrm>
            <a:off x="5940720" y="5365800"/>
            <a:ext cx="2115720" cy="44100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nSpc>
                <a:spcPct val="100000"/>
              </a:lnSpc>
            </a:pPr>
            <a:r>
              <a:rPr lang="es-MX" sz="4000" b="1" strike="noStrike" spc="-1">
                <a:solidFill>
                  <a:srgbClr val="C00000"/>
                </a:solidFill>
                <a:uFill>
                  <a:solidFill>
                    <a:srgbClr val="FFFFFF"/>
                  </a:solidFill>
                </a:uFill>
                <a:latin typeface="Arial"/>
                <a:ea typeface="MS PGothic"/>
              </a:rPr>
              <a:t>¿          ?</a:t>
            </a:r>
            <a:endParaRPr lang="es-MX" sz="1800" b="0" strike="noStrike" spc="-1">
              <a:solidFill>
                <a:srgbClr val="000000"/>
              </a:solidFill>
              <a:uFill>
                <a:solidFill>
                  <a:srgbClr val="FFFFFF"/>
                </a:solidFill>
              </a:uFill>
              <a:latin typeface="Arial"/>
            </a:endParaRPr>
          </a:p>
        </p:txBody>
      </p:sp>
      <p:pic>
        <p:nvPicPr>
          <p:cNvPr id="646" name="Picture 6"/>
          <p:cNvPicPr/>
          <p:nvPr/>
        </p:nvPicPr>
        <p:blipFill>
          <a:blip r:embed="rId11"/>
          <a:stretch/>
        </p:blipFill>
        <p:spPr>
          <a:xfrm>
            <a:off x="6194520" y="5321160"/>
            <a:ext cx="828000" cy="828000"/>
          </a:xfrm>
          <a:prstGeom prst="rect">
            <a:avLst/>
          </a:prstGeom>
          <a:ln>
            <a:noFill/>
          </a:ln>
        </p:spPr>
      </p:pic>
      <p:pic>
        <p:nvPicPr>
          <p:cNvPr id="647" name="Picture 8"/>
          <p:cNvPicPr/>
          <p:nvPr/>
        </p:nvPicPr>
        <p:blipFill>
          <a:blip r:embed="rId12"/>
          <a:stretch/>
        </p:blipFill>
        <p:spPr>
          <a:xfrm>
            <a:off x="6630840" y="5379120"/>
            <a:ext cx="1360080" cy="629640"/>
          </a:xfrm>
          <a:prstGeom prst="rect">
            <a:avLst/>
          </a:prstGeom>
          <a:ln>
            <a:noFill/>
          </a:ln>
        </p:spPr>
      </p:pic>
      <p:pic>
        <p:nvPicPr>
          <p:cNvPr id="648" name="Picture 6"/>
          <p:cNvPicPr/>
          <p:nvPr/>
        </p:nvPicPr>
        <p:blipFill>
          <a:blip r:embed="rId6"/>
          <a:stretch/>
        </p:blipFill>
        <p:spPr>
          <a:xfrm>
            <a:off x="9455760" y="1794960"/>
            <a:ext cx="780840" cy="780480"/>
          </a:xfrm>
          <a:prstGeom prst="rect">
            <a:avLst/>
          </a:prstGeom>
          <a:ln>
            <a:noFill/>
          </a:ln>
        </p:spPr>
      </p:pic>
      <p:sp>
        <p:nvSpPr>
          <p:cNvPr id="649" name="CustomShape 22"/>
          <p:cNvSpPr/>
          <p:nvPr/>
        </p:nvSpPr>
        <p:spPr>
          <a:xfrm>
            <a:off x="9397080" y="2565000"/>
            <a:ext cx="1188720" cy="2426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Investigador</a:t>
            </a:r>
            <a:endParaRPr lang="es-MX" sz="1800" b="0" strike="noStrike" spc="-1">
              <a:solidFill>
                <a:srgbClr val="000000"/>
              </a:solidFill>
              <a:uFill>
                <a:solidFill>
                  <a:srgbClr val="FFFFFF"/>
                </a:solidFill>
              </a:uFill>
              <a:latin typeface="Arial"/>
            </a:endParaRPr>
          </a:p>
        </p:txBody>
      </p:sp>
      <p:sp>
        <p:nvSpPr>
          <p:cNvPr id="650" name="CustomShape 23"/>
          <p:cNvSpPr/>
          <p:nvPr/>
        </p:nvSpPr>
        <p:spPr>
          <a:xfrm>
            <a:off x="2121120" y="3101760"/>
            <a:ext cx="1324800" cy="546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1000" b="1" strike="noStrike" spc="-1">
                <a:solidFill>
                  <a:srgbClr val="000000"/>
                </a:solidFill>
                <a:uFill>
                  <a:solidFill>
                    <a:srgbClr val="FFFFFF"/>
                  </a:solidFill>
                </a:uFill>
                <a:latin typeface="Calibri"/>
                <a:ea typeface="MS PGothic"/>
              </a:rPr>
              <a:t>Taller de Hojalatería y Pintura “Rubí”</a:t>
            </a:r>
            <a:endParaRPr lang="es-MX" sz="1800" b="0" strike="noStrike" spc="-1">
              <a:solidFill>
                <a:srgbClr val="000000"/>
              </a:solidFill>
              <a:uFill>
                <a:solidFill>
                  <a:srgbClr val="FFFFFF"/>
                </a:solidFill>
              </a:uFill>
              <a:latin typeface="Arial"/>
            </a:endParaRPr>
          </a:p>
        </p:txBody>
      </p:sp>
      <p:pic>
        <p:nvPicPr>
          <p:cNvPr id="651" name="Picture 14"/>
          <p:cNvPicPr/>
          <p:nvPr/>
        </p:nvPicPr>
        <p:blipFill>
          <a:blip r:embed="rId13"/>
          <a:stretch/>
        </p:blipFill>
        <p:spPr>
          <a:xfrm>
            <a:off x="5917320" y="4104720"/>
            <a:ext cx="416160" cy="416160"/>
          </a:xfrm>
          <a:prstGeom prst="rect">
            <a:avLst/>
          </a:prstGeom>
          <a:ln>
            <a:noFill/>
          </a:ln>
        </p:spPr>
      </p:pic>
      <p:pic>
        <p:nvPicPr>
          <p:cNvPr id="652" name="Picture 16"/>
          <p:cNvPicPr/>
          <p:nvPr/>
        </p:nvPicPr>
        <p:blipFill>
          <a:blip r:embed="rId14"/>
          <a:stretch/>
        </p:blipFill>
        <p:spPr>
          <a:xfrm>
            <a:off x="6352920" y="3953520"/>
            <a:ext cx="578160" cy="578160"/>
          </a:xfrm>
          <a:prstGeom prst="rect">
            <a:avLst/>
          </a:prstGeom>
          <a:ln>
            <a:noFill/>
          </a:ln>
        </p:spPr>
      </p:pic>
      <p:pic>
        <p:nvPicPr>
          <p:cNvPr id="653" name="Picture 18"/>
          <p:cNvPicPr/>
          <p:nvPr/>
        </p:nvPicPr>
        <p:blipFill>
          <a:blip r:embed="rId15"/>
          <a:stretch/>
        </p:blipFill>
        <p:spPr>
          <a:xfrm>
            <a:off x="6940800" y="4078080"/>
            <a:ext cx="435960" cy="435960"/>
          </a:xfrm>
          <a:prstGeom prst="rect">
            <a:avLst/>
          </a:prstGeom>
          <a:ln>
            <a:noFill/>
          </a:ln>
        </p:spPr>
      </p:pic>
      <p:pic>
        <p:nvPicPr>
          <p:cNvPr id="654" name="Picture 14"/>
          <p:cNvPicPr/>
          <p:nvPr/>
        </p:nvPicPr>
        <p:blipFill>
          <a:blip r:embed="rId13"/>
          <a:stretch/>
        </p:blipFill>
        <p:spPr>
          <a:xfrm>
            <a:off x="10126800" y="1794960"/>
            <a:ext cx="416160" cy="416160"/>
          </a:xfrm>
          <a:prstGeom prst="rect">
            <a:avLst/>
          </a:prstGeom>
          <a:ln>
            <a:noFill/>
          </a:ln>
        </p:spPr>
      </p:pic>
      <p:sp>
        <p:nvSpPr>
          <p:cNvPr id="655" name="CustomShape 24"/>
          <p:cNvSpPr/>
          <p:nvPr/>
        </p:nvSpPr>
        <p:spPr>
          <a:xfrm>
            <a:off x="4546080" y="2707560"/>
            <a:ext cx="1248120" cy="439560"/>
          </a:xfrm>
          <a:custGeom>
            <a:avLst/>
            <a:gdLst/>
            <a:ahLst/>
            <a:cxnLst/>
            <a:rect l="l" t="t" r="r" b="b"/>
            <a:pathLst>
              <a:path w="1248508" h="440040">
                <a:moveTo>
                  <a:pt x="0" y="105932"/>
                </a:moveTo>
                <a:cubicBezTo>
                  <a:pt x="104042" y="50247"/>
                  <a:pt x="208084" y="-5437"/>
                  <a:pt x="325315" y="425"/>
                </a:cubicBezTo>
                <a:cubicBezTo>
                  <a:pt x="442546" y="6287"/>
                  <a:pt x="549519" y="67833"/>
                  <a:pt x="703384" y="141102"/>
                </a:cubicBezTo>
                <a:cubicBezTo>
                  <a:pt x="857249" y="214371"/>
                  <a:pt x="1052878" y="327205"/>
                  <a:pt x="1248508" y="440040"/>
                </a:cubicBezTo>
              </a:path>
            </a:pathLst>
          </a:custGeom>
          <a:noFill/>
          <a:ln w="63360">
            <a:solidFill>
              <a:srgbClr val="A50021"/>
            </a:solidFill>
            <a:round/>
            <a:tailEnd type="arrow" w="med" len="med"/>
          </a:ln>
        </p:spPr>
        <p:style>
          <a:lnRef idx="0">
            <a:scrgbClr r="0" g="0" b="0"/>
          </a:lnRef>
          <a:fillRef idx="0">
            <a:scrgbClr r="0" g="0" b="0"/>
          </a:fillRef>
          <a:effectRef idx="0">
            <a:scrgbClr r="0" g="0" b="0"/>
          </a:effectRef>
          <a:fontRef idx="minor"/>
        </p:style>
      </p:sp>
      <p:sp>
        <p:nvSpPr>
          <p:cNvPr id="656" name="CustomShape 25"/>
          <p:cNvSpPr/>
          <p:nvPr/>
        </p:nvSpPr>
        <p:spPr>
          <a:xfrm>
            <a:off x="7025400" y="3578400"/>
            <a:ext cx="2859480" cy="931680"/>
          </a:xfrm>
          <a:custGeom>
            <a:avLst/>
            <a:gdLst/>
            <a:ahLst/>
            <a:cxnLst/>
            <a:rect l="l" t="t" r="r" b="b"/>
            <a:pathLst>
              <a:path w="2859749" h="931985">
                <a:moveTo>
                  <a:pt x="0" y="0"/>
                </a:moveTo>
                <a:cubicBezTo>
                  <a:pt x="419832" y="215412"/>
                  <a:pt x="839665" y="430824"/>
                  <a:pt x="1292469" y="501162"/>
                </a:cubicBezTo>
                <a:cubicBezTo>
                  <a:pt x="1745273" y="571500"/>
                  <a:pt x="2476500" y="350227"/>
                  <a:pt x="2716823" y="422031"/>
                </a:cubicBezTo>
                <a:cubicBezTo>
                  <a:pt x="2957146" y="493835"/>
                  <a:pt x="2845776" y="712910"/>
                  <a:pt x="2734407" y="931985"/>
                </a:cubicBezTo>
              </a:path>
            </a:pathLst>
          </a:custGeom>
          <a:noFill/>
          <a:ln w="63360">
            <a:solidFill>
              <a:srgbClr val="A50021"/>
            </a:solidFill>
            <a:round/>
            <a:tailEnd type="arrow" w="med" len="med"/>
          </a:ln>
        </p:spPr>
        <p:style>
          <a:lnRef idx="0">
            <a:scrgbClr r="0" g="0" b="0"/>
          </a:lnRef>
          <a:fillRef idx="0">
            <a:scrgbClr r="0" g="0" b="0"/>
          </a:fillRef>
          <a:effectRef idx="0">
            <a:scrgbClr r="0" g="0" b="0"/>
          </a:effectRef>
          <a:fontRef idx="minor"/>
        </p:style>
      </p:sp>
      <p:sp>
        <p:nvSpPr>
          <p:cNvPr id="657" name="CustomShape 26"/>
          <p:cNvSpPr/>
          <p:nvPr/>
        </p:nvSpPr>
        <p:spPr>
          <a:xfrm>
            <a:off x="3523680" y="3622320"/>
            <a:ext cx="635040" cy="764640"/>
          </a:xfrm>
          <a:custGeom>
            <a:avLst/>
            <a:gdLst/>
            <a:ahLst/>
            <a:cxnLst/>
            <a:rect l="l" t="t" r="r" b="b"/>
            <a:pathLst>
              <a:path w="635392" h="764931">
                <a:moveTo>
                  <a:pt x="81477" y="0"/>
                </a:moveTo>
                <a:cubicBezTo>
                  <a:pt x="17733" y="129686"/>
                  <a:pt x="-46011" y="259373"/>
                  <a:pt x="46308" y="386861"/>
                </a:cubicBezTo>
                <a:cubicBezTo>
                  <a:pt x="138627" y="514349"/>
                  <a:pt x="387009" y="639640"/>
                  <a:pt x="635392" y="764931"/>
                </a:cubicBezTo>
              </a:path>
            </a:pathLst>
          </a:custGeom>
          <a:noFill/>
          <a:ln w="63360">
            <a:solidFill>
              <a:srgbClr val="A50021"/>
            </a:solidFill>
            <a:round/>
            <a:tailEnd type="arrow" w="med" len="med"/>
          </a:ln>
        </p:spPr>
        <p:style>
          <a:lnRef idx="0">
            <a:scrgbClr r="0" g="0" b="0"/>
          </a:lnRef>
          <a:fillRef idx="0">
            <a:scrgbClr r="0" g="0" b="0"/>
          </a:fillRef>
          <a:effectRef idx="0">
            <a:scrgbClr r="0" g="0" b="0"/>
          </a:effectRef>
          <a:fontRef idx="minor"/>
        </p:style>
      </p:sp>
      <p:sp>
        <p:nvSpPr>
          <p:cNvPr id="658" name="CustomShape 27"/>
          <p:cNvSpPr/>
          <p:nvPr/>
        </p:nvSpPr>
        <p:spPr>
          <a:xfrm>
            <a:off x="6111000" y="5099400"/>
            <a:ext cx="2707560" cy="245520"/>
          </a:xfrm>
          <a:custGeom>
            <a:avLst/>
            <a:gdLst/>
            <a:ahLst/>
            <a:cxnLst/>
            <a:rect l="l" t="t" r="r" b="b"/>
            <a:pathLst>
              <a:path w="2708030" h="245933">
                <a:moveTo>
                  <a:pt x="0" y="26377"/>
                </a:moveTo>
                <a:cubicBezTo>
                  <a:pt x="271096" y="118696"/>
                  <a:pt x="542192" y="211016"/>
                  <a:pt x="861646" y="237393"/>
                </a:cubicBezTo>
                <a:cubicBezTo>
                  <a:pt x="1181100" y="263770"/>
                  <a:pt x="1608992" y="224204"/>
                  <a:pt x="1916723" y="184639"/>
                </a:cubicBezTo>
                <a:cubicBezTo>
                  <a:pt x="2224454" y="145074"/>
                  <a:pt x="2466242" y="72537"/>
                  <a:pt x="2708030" y="0"/>
                </a:cubicBezTo>
              </a:path>
            </a:pathLst>
          </a:custGeom>
          <a:noFill/>
          <a:ln w="63360">
            <a:solidFill>
              <a:srgbClr val="A50021"/>
            </a:solidFill>
            <a:round/>
            <a:tailEnd type="arrow" w="med" len="med"/>
          </a:ln>
        </p:spPr>
        <p:style>
          <a:lnRef idx="0">
            <a:scrgbClr r="0" g="0" b="0"/>
          </a:lnRef>
          <a:fillRef idx="0">
            <a:scrgbClr r="0" g="0" b="0"/>
          </a:fillRef>
          <a:effectRef idx="0">
            <a:scrgbClr r="0" g="0" b="0"/>
          </a:effectRef>
          <a:fontRef idx="minor"/>
        </p:style>
      </p:sp>
      <p:pic>
        <p:nvPicPr>
          <p:cNvPr id="659" name="Picture 4"/>
          <p:cNvPicPr/>
          <p:nvPr/>
        </p:nvPicPr>
        <p:blipFill>
          <a:blip r:embed="rId16"/>
          <a:stretch/>
        </p:blipFill>
        <p:spPr>
          <a:xfrm>
            <a:off x="8860320" y="4555800"/>
            <a:ext cx="1015200" cy="1015200"/>
          </a:xfrm>
          <a:prstGeom prst="rect">
            <a:avLst/>
          </a:prstGeom>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0"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661"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662" name="CustomShape 3"/>
          <p:cNvSpPr/>
          <p:nvPr/>
        </p:nvSpPr>
        <p:spPr>
          <a:xfrm>
            <a:off x="324000" y="1818720"/>
            <a:ext cx="1154124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dirty="0">
                <a:solidFill>
                  <a:srgbClr val="000000"/>
                </a:solidFill>
                <a:uFill>
                  <a:solidFill>
                    <a:srgbClr val="FFFFFF"/>
                  </a:solidFill>
                </a:uFill>
                <a:latin typeface="Calibri"/>
              </a:rPr>
              <a:t>Objetivos establecidos en el caso de estudio:</a:t>
            </a:r>
            <a:endParaRPr lang="es-MX" sz="1800" b="0" strike="noStrike" spc="-1" dirty="0">
              <a:solidFill>
                <a:srgbClr val="000000"/>
              </a:solidFill>
              <a:uFill>
                <a:solidFill>
                  <a:srgbClr val="FFFFFF"/>
                </a:solidFill>
              </a:uFill>
              <a:latin typeface="Arial"/>
            </a:endParaRPr>
          </a:p>
          <a:p>
            <a:pPr>
              <a:lnSpc>
                <a:spcPct val="100000"/>
              </a:lnSpc>
            </a:pPr>
            <a:endParaRPr lang="es-MX" sz="1800" b="0" strike="noStrike" spc="-1" dirty="0">
              <a:solidFill>
                <a:srgbClr val="000000"/>
              </a:solidFill>
              <a:uFill>
                <a:solidFill>
                  <a:srgbClr val="FFFFFF"/>
                </a:solidFill>
              </a:uFill>
              <a:latin typeface="Arial"/>
            </a:endParaRPr>
          </a:p>
        </p:txBody>
      </p:sp>
      <p:sp>
        <p:nvSpPr>
          <p:cNvPr id="663"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664"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665"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666" name="CustomShape 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667" name="CustomShape 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668" name="CustomShape 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669" name="CustomShape 10"/>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670" name="CustomShape 11"/>
          <p:cNvSpPr/>
          <p:nvPr/>
        </p:nvSpPr>
        <p:spPr>
          <a:xfrm>
            <a:off x="6418080" y="6371640"/>
            <a:ext cx="1400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671" name="CustomShape 12"/>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graphicFrame>
        <p:nvGraphicFramePr>
          <p:cNvPr id="672" name="Table 13"/>
          <p:cNvGraphicFramePr/>
          <p:nvPr>
            <p:extLst>
              <p:ext uri="{D42A27DB-BD31-4B8C-83A1-F6EECF244321}">
                <p14:modId xmlns:p14="http://schemas.microsoft.com/office/powerpoint/2010/main" val="3216323473"/>
              </p:ext>
            </p:extLst>
          </p:nvPr>
        </p:nvGraphicFramePr>
        <p:xfrm>
          <a:off x="1635840" y="2373300"/>
          <a:ext cx="7874640" cy="3413160"/>
        </p:xfrm>
        <a:graphic>
          <a:graphicData uri="http://schemas.openxmlformats.org/drawingml/2006/table">
            <a:tbl>
              <a:tblPr/>
              <a:tblGrid>
                <a:gridCol w="5196960"/>
                <a:gridCol w="1372320"/>
                <a:gridCol w="1305360"/>
              </a:tblGrid>
              <a:tr h="731160">
                <a:tc>
                  <a:txBody>
                    <a:bodyPr/>
                    <a:lstStyle/>
                    <a:p>
                      <a:pPr algn="ctr">
                        <a:lnSpc>
                          <a:spcPct val="100000"/>
                        </a:lnSpc>
                      </a:pPr>
                      <a:r>
                        <a:rPr lang="es-MX" sz="1400" b="1" strike="noStrike" spc="-1" dirty="0">
                          <a:solidFill>
                            <a:srgbClr val="FFFFFF"/>
                          </a:solidFill>
                          <a:uFill>
                            <a:solidFill>
                              <a:srgbClr val="FFFFFF"/>
                            </a:solidFill>
                          </a:uFill>
                          <a:latin typeface="Calibri"/>
                        </a:rPr>
                        <a:t>Objetivo</a:t>
                      </a:r>
                      <a:endParaRPr lang="es-MX"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14E41"/>
                    </a:solidFill>
                  </a:tcPr>
                </a:tc>
                <a:tc>
                  <a:txBody>
                    <a:bodyPr/>
                    <a:lstStyle/>
                    <a:p>
                      <a:pPr algn="ctr">
                        <a:lnSpc>
                          <a:spcPct val="100000"/>
                        </a:lnSpc>
                      </a:pPr>
                      <a:r>
                        <a:rPr lang="es-MX" sz="1400" b="1" strike="noStrike" spc="-1">
                          <a:solidFill>
                            <a:srgbClr val="FFFFFF"/>
                          </a:solidFill>
                          <a:uFill>
                            <a:solidFill>
                              <a:srgbClr val="FFFFFF"/>
                            </a:solidFill>
                          </a:uFill>
                          <a:latin typeface="Calibri"/>
                        </a:rPr>
                        <a:t>Valor histórico (4 meses)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14E41"/>
                    </a:solidFill>
                  </a:tcPr>
                </a:tc>
                <a:tc>
                  <a:txBody>
                    <a:bodyPr/>
                    <a:lstStyle/>
                    <a:p>
                      <a:pPr algn="ctr">
                        <a:lnSpc>
                          <a:spcPct val="100000"/>
                        </a:lnSpc>
                      </a:pPr>
                      <a:r>
                        <a:rPr lang="es-MX" sz="1400" b="1" strike="noStrike" spc="-1">
                          <a:solidFill>
                            <a:srgbClr val="FFFFFF"/>
                          </a:solidFill>
                          <a:uFill>
                            <a:solidFill>
                              <a:srgbClr val="FFFFFF"/>
                            </a:solidFill>
                          </a:uFill>
                          <a:latin typeface="Calibri"/>
                        </a:rPr>
                        <a:t>Valor estimado (4 meses)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14E41"/>
                    </a:solidFill>
                  </a:tcPr>
                </a:tc>
              </a:tr>
              <a:tr h="731160">
                <a:tc>
                  <a:txBody>
                    <a:bodyPr/>
                    <a:lstStyle/>
                    <a:p>
                      <a:pPr algn="ctr">
                        <a:lnSpc>
                          <a:spcPct val="100000"/>
                        </a:lnSpc>
                      </a:pPr>
                      <a:r>
                        <a:rPr lang="es-MX" sz="1400" b="0" strike="noStrike" spc="-1">
                          <a:solidFill>
                            <a:srgbClr val="000000"/>
                          </a:solidFill>
                          <a:uFill>
                            <a:solidFill>
                              <a:srgbClr val="FFFFFF"/>
                            </a:solidFill>
                          </a:uFill>
                          <a:latin typeface="Calibri"/>
                        </a:rPr>
                        <a:t>Incrementar el nivel de ventas (ingresos netos)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$175,679.00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&gt; $175,679.00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DDDD"/>
                    </a:solidFill>
                  </a:tcPr>
                </a:tc>
              </a:tr>
              <a:tr h="518040">
                <a:tc>
                  <a:txBody>
                    <a:bodyPr/>
                    <a:lstStyle/>
                    <a:p>
                      <a:pPr algn="ctr">
                        <a:lnSpc>
                          <a:spcPct val="100000"/>
                        </a:lnSpc>
                      </a:pPr>
                      <a:r>
                        <a:rPr lang="es-MX" sz="1400" b="0" strike="noStrike" spc="-1">
                          <a:solidFill>
                            <a:srgbClr val="000000"/>
                          </a:solidFill>
                          <a:uFill>
                            <a:solidFill>
                              <a:srgbClr val="FFFFFF"/>
                            </a:solidFill>
                          </a:uFill>
                          <a:latin typeface="Calibri"/>
                        </a:rPr>
                        <a:t>Incrementar el nivel de productividad (personal de la empresa)</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Se desconoce</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Mostrar datos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r h="304920">
                <a:tc>
                  <a:txBody>
                    <a:bodyPr/>
                    <a:lstStyle/>
                    <a:p>
                      <a:pPr algn="ctr">
                        <a:lnSpc>
                          <a:spcPct val="100000"/>
                        </a:lnSpc>
                      </a:pPr>
                      <a:r>
                        <a:rPr lang="es-MX" sz="1400" b="0" strike="noStrike" spc="-1">
                          <a:solidFill>
                            <a:srgbClr val="000000"/>
                          </a:solidFill>
                          <a:uFill>
                            <a:solidFill>
                              <a:srgbClr val="FFFFFF"/>
                            </a:solidFill>
                          </a:uFill>
                          <a:latin typeface="Calibri"/>
                        </a:rPr>
                        <a:t>Reducir el número de trabajos cancelados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7</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&lt; 7</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r h="304920">
                <a:tc>
                  <a:txBody>
                    <a:bodyPr/>
                    <a:lstStyle/>
                    <a:p>
                      <a:pPr algn="ctr">
                        <a:lnSpc>
                          <a:spcPct val="100000"/>
                        </a:lnSpc>
                      </a:pPr>
                      <a:r>
                        <a:rPr lang="es-MX" sz="1400" b="0" strike="noStrike" spc="-1">
                          <a:solidFill>
                            <a:srgbClr val="000000"/>
                          </a:solidFill>
                          <a:uFill>
                            <a:solidFill>
                              <a:srgbClr val="FFFFFF"/>
                            </a:solidFill>
                          </a:uFill>
                          <a:latin typeface="Calibri"/>
                        </a:rPr>
                        <a:t>Reducir el número de trabajos entregados a destiempo</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15</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&lt; 15</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r h="518040">
                <a:tc>
                  <a:txBody>
                    <a:bodyPr/>
                    <a:lstStyle/>
                    <a:p>
                      <a:pPr algn="ctr">
                        <a:lnSpc>
                          <a:spcPct val="100000"/>
                        </a:lnSpc>
                      </a:pPr>
                      <a:r>
                        <a:rPr lang="es-MX" sz="1400" b="0" strike="noStrike" spc="-1">
                          <a:solidFill>
                            <a:srgbClr val="000000"/>
                          </a:solidFill>
                          <a:uFill>
                            <a:solidFill>
                              <a:srgbClr val="FFFFFF"/>
                            </a:solidFill>
                          </a:uFill>
                          <a:latin typeface="Calibri"/>
                        </a:rPr>
                        <a:t>Incrementar el monto de las ventas por promoción</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0 ( no se hacen)</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&gt; 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r h="304920">
                <a:tc>
                  <a:txBody>
                    <a:bodyPr/>
                    <a:lstStyle/>
                    <a:p>
                      <a:pPr algn="ctr">
                        <a:lnSpc>
                          <a:spcPct val="100000"/>
                        </a:lnSpc>
                      </a:pPr>
                      <a:r>
                        <a:rPr lang="es-MX" sz="1400" b="0" strike="noStrike" spc="-1">
                          <a:solidFill>
                            <a:srgbClr val="000000"/>
                          </a:solidFill>
                          <a:uFill>
                            <a:solidFill>
                              <a:srgbClr val="FFFFFF"/>
                            </a:solidFill>
                          </a:uFill>
                          <a:latin typeface="Calibri"/>
                        </a:rPr>
                        <a:t>Incrementar la satisfacción del cliente</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Buena</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dirty="0">
                          <a:solidFill>
                            <a:srgbClr val="000000"/>
                          </a:solidFill>
                          <a:uFill>
                            <a:solidFill>
                              <a:srgbClr val="FFFFFF"/>
                            </a:solidFill>
                          </a:uFill>
                          <a:latin typeface="Calibri"/>
                        </a:rPr>
                        <a:t>Excelente</a:t>
                      </a:r>
                      <a:endParaRPr lang="es-MX"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bl>
          </a:graphicData>
        </a:graphic>
      </p:graphicFrame>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3"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674"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675" name="CustomShape 3"/>
          <p:cNvSpPr/>
          <p:nvPr/>
        </p:nvSpPr>
        <p:spPr>
          <a:xfrm>
            <a:off x="324000" y="1729620"/>
            <a:ext cx="11541240" cy="7002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dirty="0">
                <a:solidFill>
                  <a:srgbClr val="000000"/>
                </a:solidFill>
                <a:uFill>
                  <a:solidFill>
                    <a:srgbClr val="FFFFFF"/>
                  </a:solidFill>
                </a:uFill>
                <a:latin typeface="Calibri"/>
              </a:rPr>
              <a:t>Resultados alcanzados:</a:t>
            </a:r>
            <a:endParaRPr lang="es-MX" sz="1800" b="0" strike="noStrike" spc="-1" dirty="0">
              <a:solidFill>
                <a:srgbClr val="000000"/>
              </a:solidFill>
              <a:uFill>
                <a:solidFill>
                  <a:srgbClr val="FFFFFF"/>
                </a:solidFill>
              </a:uFill>
              <a:latin typeface="Arial"/>
            </a:endParaRPr>
          </a:p>
          <a:p>
            <a:pPr>
              <a:lnSpc>
                <a:spcPct val="100000"/>
              </a:lnSpc>
            </a:pPr>
            <a:endParaRPr lang="es-MX" sz="1800" b="0" strike="noStrike" spc="-1" dirty="0">
              <a:solidFill>
                <a:srgbClr val="000000"/>
              </a:solidFill>
              <a:uFill>
                <a:solidFill>
                  <a:srgbClr val="FFFFFF"/>
                </a:solidFill>
              </a:uFill>
              <a:latin typeface="Arial"/>
            </a:endParaRPr>
          </a:p>
        </p:txBody>
      </p:sp>
      <p:sp>
        <p:nvSpPr>
          <p:cNvPr id="676"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677"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678"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679" name="CustomShape 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680" name="CustomShape 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681" name="CustomShape 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682" name="CustomShape 10"/>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683" name="CustomShape 11"/>
          <p:cNvSpPr/>
          <p:nvPr/>
        </p:nvSpPr>
        <p:spPr>
          <a:xfrm>
            <a:off x="6418080" y="6371640"/>
            <a:ext cx="1400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684" name="CustomShape 12"/>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graphicFrame>
        <p:nvGraphicFramePr>
          <p:cNvPr id="685" name="Table 13"/>
          <p:cNvGraphicFramePr/>
          <p:nvPr>
            <p:extLst>
              <p:ext uri="{D42A27DB-BD31-4B8C-83A1-F6EECF244321}">
                <p14:modId xmlns:p14="http://schemas.microsoft.com/office/powerpoint/2010/main" val="846592328"/>
              </p:ext>
            </p:extLst>
          </p:nvPr>
        </p:nvGraphicFramePr>
        <p:xfrm>
          <a:off x="1142560" y="2178540"/>
          <a:ext cx="9243360" cy="3839400"/>
        </p:xfrm>
        <a:graphic>
          <a:graphicData uri="http://schemas.openxmlformats.org/drawingml/2006/table">
            <a:tbl>
              <a:tblPr/>
              <a:tblGrid>
                <a:gridCol w="4914000"/>
                <a:gridCol w="1431360"/>
                <a:gridCol w="1414440"/>
                <a:gridCol w="1483560"/>
              </a:tblGrid>
              <a:tr h="944280">
                <a:tc>
                  <a:txBody>
                    <a:bodyPr/>
                    <a:lstStyle/>
                    <a:p>
                      <a:pPr algn="ctr">
                        <a:lnSpc>
                          <a:spcPct val="100000"/>
                        </a:lnSpc>
                      </a:pPr>
                      <a:r>
                        <a:rPr lang="es-MX" sz="1400" b="1" strike="noStrike" spc="-1" dirty="0">
                          <a:solidFill>
                            <a:srgbClr val="FFFFFF"/>
                          </a:solidFill>
                          <a:uFill>
                            <a:solidFill>
                              <a:srgbClr val="FFFFFF"/>
                            </a:solidFill>
                          </a:uFill>
                          <a:latin typeface="Calibri"/>
                        </a:rPr>
                        <a:t>Objetivo</a:t>
                      </a:r>
                      <a:endParaRPr lang="es-MX"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14E41"/>
                    </a:solidFill>
                  </a:tcPr>
                </a:tc>
                <a:tc>
                  <a:txBody>
                    <a:bodyPr/>
                    <a:lstStyle/>
                    <a:p>
                      <a:pPr algn="ctr">
                        <a:lnSpc>
                          <a:spcPct val="100000"/>
                        </a:lnSpc>
                      </a:pPr>
                      <a:r>
                        <a:rPr lang="es-MX" sz="1400" b="1" strike="noStrike" spc="-1">
                          <a:solidFill>
                            <a:srgbClr val="FFFFFF"/>
                          </a:solidFill>
                          <a:uFill>
                            <a:solidFill>
                              <a:srgbClr val="FFFFFF"/>
                            </a:solidFill>
                          </a:uFill>
                          <a:latin typeface="Calibri"/>
                        </a:rPr>
                        <a:t>Valor histórico (4 meses)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14E41"/>
                    </a:solidFill>
                  </a:tcPr>
                </a:tc>
                <a:tc>
                  <a:txBody>
                    <a:bodyPr/>
                    <a:lstStyle/>
                    <a:p>
                      <a:pPr algn="ctr">
                        <a:lnSpc>
                          <a:spcPct val="100000"/>
                        </a:lnSpc>
                      </a:pPr>
                      <a:r>
                        <a:rPr lang="es-MX" sz="1400" b="1" strike="noStrike" spc="-1">
                          <a:solidFill>
                            <a:srgbClr val="FFFFFF"/>
                          </a:solidFill>
                          <a:uFill>
                            <a:solidFill>
                              <a:srgbClr val="FFFFFF"/>
                            </a:solidFill>
                          </a:uFill>
                          <a:latin typeface="Calibri"/>
                        </a:rPr>
                        <a:t>Valor estimado (4 meses)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14E41"/>
                    </a:solidFill>
                  </a:tcPr>
                </a:tc>
                <a:tc>
                  <a:txBody>
                    <a:bodyPr/>
                    <a:lstStyle/>
                    <a:p>
                      <a:pPr algn="ctr">
                        <a:lnSpc>
                          <a:spcPct val="100000"/>
                        </a:lnSpc>
                      </a:pPr>
                      <a:r>
                        <a:rPr lang="es-MX" sz="1400" b="1" strike="noStrike" spc="-1">
                          <a:solidFill>
                            <a:srgbClr val="FFFFFF"/>
                          </a:solidFill>
                          <a:uFill>
                            <a:solidFill>
                              <a:srgbClr val="FFFFFF"/>
                            </a:solidFill>
                          </a:uFill>
                          <a:latin typeface="Calibri"/>
                        </a:rPr>
                        <a:t>Valor obtenido con NovaCRM</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38160">
                      <a:solidFill>
                        <a:srgbClr val="FFFFFF"/>
                      </a:solidFill>
                    </a:lnB>
                    <a:solidFill>
                      <a:srgbClr val="F14E41"/>
                    </a:solidFill>
                  </a:tcPr>
                </a:tc>
              </a:tr>
              <a:tr h="518040">
                <a:tc>
                  <a:txBody>
                    <a:bodyPr/>
                    <a:lstStyle/>
                    <a:p>
                      <a:pPr algn="ctr">
                        <a:lnSpc>
                          <a:spcPct val="100000"/>
                        </a:lnSpc>
                      </a:pPr>
                      <a:r>
                        <a:rPr lang="es-MX" sz="1400" b="0" strike="noStrike" spc="-1">
                          <a:solidFill>
                            <a:srgbClr val="000000"/>
                          </a:solidFill>
                          <a:uFill>
                            <a:solidFill>
                              <a:srgbClr val="FFFFFF"/>
                            </a:solidFill>
                          </a:uFill>
                          <a:latin typeface="Calibri"/>
                        </a:rPr>
                        <a:t>Incrementar el nivel de ventas (ingresos netos)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$175,679.00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&gt; $175,679.00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$215,324.00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38160" cap="flat" cmpd="sng" algn="ctr">
                      <a:solidFill>
                        <a:srgbClr val="FFFFFF"/>
                      </a:solidFill>
                      <a:prstDash val="solid"/>
                      <a:round/>
                      <a:headEnd type="none" w="med" len="med"/>
                      <a:tailEnd type="none" w="med" len="med"/>
                    </a:lnT>
                    <a:lnB w="12240">
                      <a:solidFill>
                        <a:srgbClr val="FFFFFF"/>
                      </a:solidFill>
                    </a:lnB>
                    <a:solidFill>
                      <a:srgbClr val="FFDDDD"/>
                    </a:solidFill>
                  </a:tcPr>
                </a:tc>
              </a:tr>
              <a:tr h="518040">
                <a:tc>
                  <a:txBody>
                    <a:bodyPr/>
                    <a:lstStyle/>
                    <a:p>
                      <a:pPr algn="ctr">
                        <a:lnSpc>
                          <a:spcPct val="100000"/>
                        </a:lnSpc>
                      </a:pPr>
                      <a:r>
                        <a:rPr lang="es-MX" sz="1400" b="0" strike="noStrike" spc="-1">
                          <a:solidFill>
                            <a:srgbClr val="000000"/>
                          </a:solidFill>
                          <a:uFill>
                            <a:solidFill>
                              <a:srgbClr val="FFFFFF"/>
                            </a:solidFill>
                          </a:uFill>
                          <a:latin typeface="Calibri"/>
                        </a:rPr>
                        <a:t>Incrementar el monto de las ventas por promoción</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0 ( no se hacen)</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&gt; 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$7,304.00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r h="731160">
                <a:tc>
                  <a:txBody>
                    <a:bodyPr/>
                    <a:lstStyle/>
                    <a:p>
                      <a:pPr algn="ctr">
                        <a:lnSpc>
                          <a:spcPct val="100000"/>
                        </a:lnSpc>
                      </a:pPr>
                      <a:r>
                        <a:rPr lang="es-MX" sz="1400" b="0" strike="noStrike" spc="-1">
                          <a:solidFill>
                            <a:srgbClr val="000000"/>
                          </a:solidFill>
                          <a:uFill>
                            <a:solidFill>
                              <a:srgbClr val="FFFFFF"/>
                            </a:solidFill>
                          </a:uFill>
                          <a:latin typeface="Calibri"/>
                        </a:rPr>
                        <a:t>Incrementar el nivel de productividad (personal de la empresa)</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Se desconoce</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Mostrar datos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78 servicios +    83 productos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r h="304920">
                <a:tc>
                  <a:txBody>
                    <a:bodyPr/>
                    <a:lstStyle/>
                    <a:p>
                      <a:pPr algn="ctr">
                        <a:lnSpc>
                          <a:spcPct val="100000"/>
                        </a:lnSpc>
                      </a:pPr>
                      <a:r>
                        <a:rPr lang="es-MX" sz="1400" b="0" strike="noStrike" spc="-1">
                          <a:solidFill>
                            <a:srgbClr val="000000"/>
                          </a:solidFill>
                          <a:uFill>
                            <a:solidFill>
                              <a:srgbClr val="FFFFFF"/>
                            </a:solidFill>
                          </a:uFill>
                          <a:latin typeface="Calibri"/>
                        </a:rPr>
                        <a:t>Reducir el número de trabajos cancelados</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7</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&lt; 7</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r h="518040">
                <a:tc>
                  <a:txBody>
                    <a:bodyPr/>
                    <a:lstStyle/>
                    <a:p>
                      <a:pPr algn="ctr">
                        <a:lnSpc>
                          <a:spcPct val="100000"/>
                        </a:lnSpc>
                      </a:pPr>
                      <a:r>
                        <a:rPr lang="es-MX" sz="1400" b="0" strike="noStrike" spc="-1">
                          <a:solidFill>
                            <a:srgbClr val="000000"/>
                          </a:solidFill>
                          <a:uFill>
                            <a:solidFill>
                              <a:srgbClr val="FFFFFF"/>
                            </a:solidFill>
                          </a:uFill>
                          <a:latin typeface="Calibri"/>
                        </a:rPr>
                        <a:t>Reducir el número de trabajos entregados a destiempo</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15</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&gt; 15</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0</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r h="304920">
                <a:tc>
                  <a:txBody>
                    <a:bodyPr/>
                    <a:lstStyle/>
                    <a:p>
                      <a:pPr algn="ctr">
                        <a:lnSpc>
                          <a:spcPct val="100000"/>
                        </a:lnSpc>
                      </a:pPr>
                      <a:r>
                        <a:rPr lang="es-MX" sz="1400" b="0" strike="noStrike" spc="-1">
                          <a:solidFill>
                            <a:srgbClr val="000000"/>
                          </a:solidFill>
                          <a:uFill>
                            <a:solidFill>
                              <a:srgbClr val="FFFFFF"/>
                            </a:solidFill>
                          </a:uFill>
                          <a:latin typeface="Calibri"/>
                        </a:rPr>
                        <a:t>Incrementar la satisfacción del cliente</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Buena</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a:solidFill>
                            <a:srgbClr val="000000"/>
                          </a:solidFill>
                          <a:uFill>
                            <a:solidFill>
                              <a:srgbClr val="FFFFFF"/>
                            </a:solidFill>
                          </a:uFill>
                          <a:latin typeface="Calibri"/>
                        </a:rPr>
                        <a:t>Excelente</a:t>
                      </a:r>
                      <a:endParaRPr lang="es-MX" sz="1800" b="0" strike="noStrike" spc="-1">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c>
                  <a:txBody>
                    <a:bodyPr/>
                    <a:lstStyle/>
                    <a:p>
                      <a:pPr algn="ctr">
                        <a:lnSpc>
                          <a:spcPct val="100000"/>
                        </a:lnSpc>
                      </a:pPr>
                      <a:r>
                        <a:rPr lang="es-MX" sz="1400" b="0" strike="noStrike" spc="-1" dirty="0">
                          <a:solidFill>
                            <a:srgbClr val="000000"/>
                          </a:solidFill>
                          <a:uFill>
                            <a:solidFill>
                              <a:srgbClr val="FFFFFF"/>
                            </a:solidFill>
                          </a:uFill>
                          <a:latin typeface="Calibri"/>
                        </a:rPr>
                        <a:t>Excelente</a:t>
                      </a:r>
                      <a:endParaRPr lang="es-MX" sz="1800" b="0" strike="noStrike" spc="-1" dirty="0">
                        <a:solidFill>
                          <a:srgbClr val="000000"/>
                        </a:solidFill>
                        <a:uFill>
                          <a:solidFill>
                            <a:srgbClr val="FFFFFF"/>
                          </a:solidFill>
                        </a:uFill>
                        <a:latin typeface="Arial"/>
                      </a:endParaRPr>
                    </a:p>
                  </a:txBody>
                  <a:tcPr>
                    <a:lnL w="12240">
                      <a:solidFill>
                        <a:srgbClr val="FFFFFF"/>
                      </a:solidFill>
                    </a:lnL>
                    <a:lnR w="12240">
                      <a:solidFill>
                        <a:srgbClr val="FFFFFF"/>
                      </a:solidFill>
                    </a:lnR>
                    <a:lnT w="12240">
                      <a:solidFill>
                        <a:srgbClr val="FFFFFF"/>
                      </a:solidFill>
                    </a:lnT>
                    <a:lnB w="12240">
                      <a:solidFill>
                        <a:srgbClr val="FFFFFF"/>
                      </a:solidFill>
                    </a:lnB>
                    <a:solidFill>
                      <a:srgbClr val="FFDDDD"/>
                    </a:solidFill>
                  </a:tcPr>
                </a:tc>
              </a:tr>
            </a:tbl>
          </a:graphicData>
        </a:graphic>
      </p:graphicFrame>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687"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688" name="CustomShape 3"/>
          <p:cNvSpPr/>
          <p:nvPr/>
        </p:nvSpPr>
        <p:spPr>
          <a:xfrm>
            <a:off x="324000" y="2353320"/>
            <a:ext cx="11541240" cy="344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En resumen, la hipótesis planteada al inicio y que se enunció como:</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a:p>
            <a:pPr>
              <a:lnSpc>
                <a:spcPct val="100000"/>
              </a:lnSpc>
            </a:pPr>
            <a:r>
              <a:rPr lang="es-MX" sz="2000" b="0" strike="noStrike" spc="-1">
                <a:solidFill>
                  <a:srgbClr val="000000"/>
                </a:solidFill>
                <a:uFill>
                  <a:solidFill>
                    <a:srgbClr val="FFFFFF"/>
                  </a:solidFill>
                </a:uFill>
                <a:latin typeface="Calibri"/>
              </a:rPr>
              <a:t>es aceptada dado que con el diseño e implementación de un sistema CRM, fue posible establecer una estrategia comercial diferente a la tomada por la pequeña empresa participante, que le permitió incrementar su nivel de ventas, gestionar el nivel de productividad, y mejorar la satisfacción del cliente.</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p:txBody>
      </p:sp>
      <p:sp>
        <p:nvSpPr>
          <p:cNvPr id="689"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690"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691"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692" name="CustomShape 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693" name="CustomShape 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694" name="CustomShape 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695" name="CustomShape 10"/>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696" name="CustomShape 11"/>
          <p:cNvSpPr/>
          <p:nvPr/>
        </p:nvSpPr>
        <p:spPr>
          <a:xfrm>
            <a:off x="6418080" y="6371640"/>
            <a:ext cx="1400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697" name="CustomShape 12"/>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
        <p:nvSpPr>
          <p:cNvPr id="698" name="CustomShape 13"/>
          <p:cNvSpPr/>
          <p:nvPr/>
        </p:nvSpPr>
        <p:spPr>
          <a:xfrm>
            <a:off x="324000" y="3197520"/>
            <a:ext cx="1154124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2000" b="0" i="1" strike="noStrike" spc="-1">
                <a:solidFill>
                  <a:srgbClr val="000000"/>
                </a:solidFill>
                <a:uFill>
                  <a:solidFill>
                    <a:srgbClr val="FFFFFF"/>
                  </a:solidFill>
                </a:uFill>
                <a:latin typeface="Calibri"/>
              </a:rPr>
              <a:t>“La implementación de un sistema CRM enfocado al entorno laboral de una pequeña empresa del Estado de Oaxaca incrementará el nivel de productividad del personal y de ventas de la misma.”</a:t>
            </a:r>
            <a:endParaRPr lang="es-MX" sz="1800" b="0" strike="noStrike" spc="-1">
              <a:solidFill>
                <a:srgbClr val="000000"/>
              </a:solidFill>
              <a:uFill>
                <a:solidFill>
                  <a:srgbClr val="FFFFFF"/>
                </a:solidFill>
              </a:uFill>
              <a:latin typeface="Aria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9"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700"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701" name="CustomShape 3"/>
          <p:cNvSpPr/>
          <p:nvPr/>
        </p:nvSpPr>
        <p:spPr>
          <a:xfrm>
            <a:off x="324000" y="2353320"/>
            <a:ext cx="11541240" cy="344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Esta tesis se enfocó a demostrar que una estrategia CRM puede funcionar correctamente en una pequeña empresa del Estado.</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Lo anterior representó un reto, puesto que CRM fue creado particularmente para las empresas grandes que cuentan con un amplio catálogo de clientes, productos, y servicios. Además de que éstas cuentan con suficientes recursos, personal, y tiempo para introducir nuevas tecnologías.</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En este sentido, NovaCRM ha permitido que una pequeña empresa sea capaz de implementar una estrategia CRM que incrementó el catálogo de clientes, las ventas (beneficio neto), la productividad del personal, la satisfacción del cliente y, por consiguiente, logró una mejor ventaja competitiva.</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p:txBody>
      </p:sp>
      <p:sp>
        <p:nvSpPr>
          <p:cNvPr id="702"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703"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704"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705" name="CustomShape 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706" name="CustomShape 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707" name="CustomShape 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708" name="CustomShape 10"/>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709" name="CustomShape 11"/>
          <p:cNvSpPr/>
          <p:nvPr/>
        </p:nvSpPr>
        <p:spPr>
          <a:xfrm>
            <a:off x="6418080" y="6371640"/>
            <a:ext cx="1400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710" name="CustomShape 12"/>
          <p:cNvSpPr/>
          <p:nvPr/>
        </p:nvSpPr>
        <p:spPr>
          <a:xfrm>
            <a:off x="7862400" y="6371640"/>
            <a:ext cx="1256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1"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712"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713" name="CustomShape 3"/>
          <p:cNvSpPr/>
          <p:nvPr/>
        </p:nvSpPr>
        <p:spPr>
          <a:xfrm>
            <a:off x="324000" y="2353320"/>
            <a:ext cx="11541240" cy="31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El caso de estudio desarrollado demostró que la empresa participante incrementó el número de clientes y el monto de ventas (tanto de productos como de servicios) a casi un 27% más de lo que se generaba antes del uso de NovaCRM.</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Estos resultados generan una aparente confianza de que las pequeñas empresas, en general, pueden beneficiarse si adoptan una estrategia CRM mediante la implantación de NovaCRM. Sin embargo, esto no podrá generalizarse hasta desarrollar más casos de estudio que involucren a más empresas.</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No obstante, se pudo constatar que el éxito de la estrategia CRM depende en gran medida del compromiso y motivación del personal de la empresa.</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p:txBody>
      </p:sp>
      <p:sp>
        <p:nvSpPr>
          <p:cNvPr id="714"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715"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716"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717" name="CustomShape 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718" name="CustomShape 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719" name="CustomShape 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720" name="CustomShape 10"/>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721" name="CustomShape 11"/>
          <p:cNvSpPr/>
          <p:nvPr/>
        </p:nvSpPr>
        <p:spPr>
          <a:xfrm>
            <a:off x="6418080" y="6371640"/>
            <a:ext cx="1400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722" name="CustomShape 12"/>
          <p:cNvSpPr/>
          <p:nvPr/>
        </p:nvSpPr>
        <p:spPr>
          <a:xfrm>
            <a:off x="7862400" y="6371640"/>
            <a:ext cx="1256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3"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724"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725" name="CustomShape 3"/>
          <p:cNvSpPr/>
          <p:nvPr/>
        </p:nvSpPr>
        <p:spPr>
          <a:xfrm>
            <a:off x="324000" y="2353320"/>
            <a:ext cx="11541240" cy="31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Finalmente, esta tesis puede servir para desarrollar futuros trabajos en el contexto de otras tesis de licenciatura, por ejemplo:</a:t>
            </a:r>
            <a:endParaRPr lang="es-MX" sz="1800" b="0" strike="noStrike" spc="-1">
              <a:solidFill>
                <a:srgbClr val="000000"/>
              </a:solidFill>
              <a:uFill>
                <a:solidFill>
                  <a:srgbClr val="FFFFFF"/>
                </a:solidFill>
              </a:uFill>
              <a:latin typeface="Arial"/>
            </a:endParaRPr>
          </a:p>
          <a:p>
            <a:pPr marL="800280" lvl="1"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Introducir la tecnología WebRTC para mejorar la calidad de la transmisión de los trabajos por webcam. </a:t>
            </a:r>
            <a:endParaRPr lang="es-MX" sz="1800" b="0" strike="noStrike" spc="-1">
              <a:solidFill>
                <a:srgbClr val="000000"/>
              </a:solidFill>
              <a:uFill>
                <a:solidFill>
                  <a:srgbClr val="FFFFFF"/>
                </a:solidFill>
              </a:uFill>
              <a:latin typeface="Arial"/>
            </a:endParaRPr>
          </a:p>
          <a:p>
            <a:pPr marL="800280" lvl="1"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Diseñar y desarrollar otros casos de estudio con diversas pequeñas empresas del Estado de diferentes giros, con el objetivo de desarrollar otros sistemas CRM bajo los lineamientos de la arquitectura propuesta en esta tesis.</a:t>
            </a:r>
            <a:endParaRPr lang="es-MX" sz="1800" b="0" strike="noStrike" spc="-1">
              <a:solidFill>
                <a:srgbClr val="000000"/>
              </a:solidFill>
              <a:uFill>
                <a:solidFill>
                  <a:srgbClr val="FFFFFF"/>
                </a:solidFill>
              </a:uFill>
              <a:latin typeface="Arial"/>
            </a:endParaRPr>
          </a:p>
          <a:p>
            <a:pPr marL="800280" lvl="1"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Integrar tecnología persuasiva con la intención de incrementar las ventas y la satisfacción de los clientes.</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p:txBody>
      </p:sp>
      <p:sp>
        <p:nvSpPr>
          <p:cNvPr id="726"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727"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728"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729" name="CustomShape 7"/>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730" name="CustomShape 8"/>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731" name="CustomShape 9"/>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732" name="CustomShape 10"/>
          <p:cNvSpPr/>
          <p:nvPr/>
        </p:nvSpPr>
        <p:spPr>
          <a:xfrm>
            <a:off x="5393160" y="6377760"/>
            <a:ext cx="9828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733" name="CustomShape 11"/>
          <p:cNvSpPr/>
          <p:nvPr/>
        </p:nvSpPr>
        <p:spPr>
          <a:xfrm>
            <a:off x="6418080" y="6371640"/>
            <a:ext cx="1400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734" name="CustomShape 12"/>
          <p:cNvSpPr/>
          <p:nvPr/>
        </p:nvSpPr>
        <p:spPr>
          <a:xfrm>
            <a:off x="7862400" y="6371640"/>
            <a:ext cx="1256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5" name="CustomShape 1"/>
          <p:cNvSpPr/>
          <p:nvPr/>
        </p:nvSpPr>
        <p:spPr>
          <a:xfrm rot="21224400">
            <a:off x="-18536" y="1450664"/>
            <a:ext cx="6949654"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736" name="CustomShape 2"/>
          <p:cNvSpPr/>
          <p:nvPr/>
        </p:nvSpPr>
        <p:spPr>
          <a:xfrm rot="21224400">
            <a:off x="-19809" y="1221040"/>
            <a:ext cx="920127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737" name="CustomShape 3"/>
          <p:cNvSpPr/>
          <p:nvPr/>
        </p:nvSpPr>
        <p:spPr>
          <a:xfrm rot="10423800">
            <a:off x="5240061" y="5051622"/>
            <a:ext cx="6970225"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738" name="CustomShape 4"/>
          <p:cNvSpPr/>
          <p:nvPr/>
        </p:nvSpPr>
        <p:spPr>
          <a:xfrm rot="10423800">
            <a:off x="2989711" y="5069776"/>
            <a:ext cx="9224606"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739" name="CustomShape 5"/>
          <p:cNvSpPr/>
          <p:nvPr/>
        </p:nvSpPr>
        <p:spPr>
          <a:xfrm>
            <a:off x="190500" y="2333520"/>
            <a:ext cx="6822660" cy="699840"/>
          </a:xfrm>
          <a:prstGeom prst="rect">
            <a:avLst/>
          </a:prstGeom>
          <a:noFill/>
          <a:ln>
            <a:noFill/>
          </a:ln>
        </p:spPr>
        <p:style>
          <a:lnRef idx="0">
            <a:scrgbClr r="0" g="0" b="0"/>
          </a:lnRef>
          <a:fillRef idx="0">
            <a:scrgbClr r="0" g="0" b="0"/>
          </a:fillRef>
          <a:effectRef idx="0">
            <a:scrgbClr r="0" g="0" b="0"/>
          </a:effectRef>
          <a:fontRef idx="minor"/>
        </p:style>
        <p:txBody>
          <a:bodyPr wrap="none" lIns="0" tIns="45000" rIns="90000" bIns="45000"/>
          <a:lstStyle/>
          <a:p>
            <a:pPr>
              <a:lnSpc>
                <a:spcPct val="100000"/>
              </a:lnSpc>
            </a:pPr>
            <a:r>
              <a:rPr lang="es-MX" sz="4000" b="1" strike="noStrike" spc="-1" dirty="0">
                <a:solidFill>
                  <a:srgbClr val="000000"/>
                </a:solidFill>
                <a:uFill>
                  <a:solidFill>
                    <a:srgbClr val="FFFFFF"/>
                  </a:solidFill>
                </a:uFill>
                <a:latin typeface="Calibri"/>
              </a:rPr>
              <a:t>¡Gracias por su atención!</a:t>
            </a:r>
            <a:endParaRPr lang="es-MX" sz="1800" b="0" strike="noStrike" spc="-1" dirty="0">
              <a:solidFill>
                <a:srgbClr val="000000"/>
              </a:solidFill>
              <a:uFill>
                <a:solidFill>
                  <a:srgbClr val="FFFFFF"/>
                </a:solidFill>
              </a:uFill>
              <a:latin typeface="Arial"/>
            </a:endParaRPr>
          </a:p>
        </p:txBody>
      </p:sp>
      <p:sp>
        <p:nvSpPr>
          <p:cNvPr id="740" name="CustomShape 6"/>
          <p:cNvSpPr/>
          <p:nvPr/>
        </p:nvSpPr>
        <p:spPr>
          <a:xfrm>
            <a:off x="684360" y="3741840"/>
            <a:ext cx="9205920" cy="191916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p>
            <a:pPr>
              <a:lnSpc>
                <a:spcPct val="100000"/>
              </a:lnSpc>
            </a:pPr>
            <a:r>
              <a:rPr lang="es-MX" sz="2000" b="0" strike="noStrike" spc="-1">
                <a:solidFill>
                  <a:srgbClr val="000000"/>
                </a:solidFill>
                <a:uFill>
                  <a:solidFill>
                    <a:srgbClr val="FFFFFF"/>
                  </a:solidFill>
                </a:uFill>
                <a:latin typeface="Calibri"/>
              </a:rPr>
              <a:t>“Diseño e implementación de un sistema CRM como medio para incrementar la productividad de una pequeña empresa del Estado de Oaxaca”</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a:p>
            <a:pPr>
              <a:lnSpc>
                <a:spcPct val="100000"/>
              </a:lnSpc>
            </a:pPr>
            <a:r>
              <a:rPr lang="es-MX" sz="2000" b="0" strike="noStrike" spc="-1">
                <a:solidFill>
                  <a:srgbClr val="000000"/>
                </a:solidFill>
                <a:uFill>
                  <a:solidFill>
                    <a:srgbClr val="FFFFFF"/>
                  </a:solidFill>
                </a:uFill>
                <a:latin typeface="Calibri"/>
              </a:rPr>
              <a:t>Manuel Eduardo Santiago Cruz</a:t>
            </a:r>
            <a:endParaRPr lang="es-MX" sz="1800" b="0" strike="noStrike" spc="-1">
              <a:solidFill>
                <a:srgbClr val="000000"/>
              </a:solidFill>
              <a:uFill>
                <a:solidFill>
                  <a:srgbClr val="FFFFFF"/>
                </a:solidFill>
              </a:uFill>
              <a:latin typeface="Arial"/>
            </a:endParaRPr>
          </a:p>
          <a:p>
            <a:pPr>
              <a:lnSpc>
                <a:spcPct val="100000"/>
              </a:lnSpc>
            </a:pPr>
            <a:r>
              <a:rPr lang="es-MX" sz="2000" b="0" strike="noStrike" spc="-1">
                <a:solidFill>
                  <a:srgbClr val="000000"/>
                </a:solidFill>
                <a:uFill>
                  <a:solidFill>
                    <a:srgbClr val="FFFFFF"/>
                  </a:solidFill>
                </a:uFill>
                <a:latin typeface="Calibri"/>
              </a:rPr>
              <a:t>Director: Dr. Iván A. García Pacheco</a:t>
            </a:r>
            <a:endParaRPr lang="es-MX" sz="1800" b="0" strike="noStrike" spc="-1">
              <a:solidFill>
                <a:srgbClr val="000000"/>
              </a:solidFill>
              <a:uFill>
                <a:solidFill>
                  <a:srgbClr val="FFFFFF"/>
                </a:solidFill>
              </a:uFill>
              <a:latin typeface="Arial"/>
            </a:endParaRPr>
          </a:p>
        </p:txBody>
      </p:sp>
      <p:pic>
        <p:nvPicPr>
          <p:cNvPr id="741" name="Imagen 10"/>
          <p:cNvPicPr/>
          <p:nvPr/>
        </p:nvPicPr>
        <p:blipFill>
          <a:blip r:embed="rId2"/>
          <a:stretch/>
        </p:blipFill>
        <p:spPr>
          <a:xfrm>
            <a:off x="10884240" y="5218560"/>
            <a:ext cx="863640" cy="1354680"/>
          </a:xfrm>
          <a:prstGeom prst="rect">
            <a:avLst/>
          </a:prstGeom>
          <a:ln>
            <a:noFill/>
          </a:ln>
        </p:spPr>
      </p:pic>
      <p:sp>
        <p:nvSpPr>
          <p:cNvPr id="742" name="CustomShape 7"/>
          <p:cNvSpPr/>
          <p:nvPr/>
        </p:nvSpPr>
        <p:spPr>
          <a:xfrm>
            <a:off x="5645880" y="6238800"/>
            <a:ext cx="4772880" cy="576360"/>
          </a:xfrm>
          <a:prstGeom prst="rect">
            <a:avLst/>
          </a:prstGeom>
          <a:noFill/>
          <a:ln>
            <a:noFill/>
          </a:ln>
        </p:spPr>
        <p:style>
          <a:lnRef idx="0">
            <a:scrgbClr r="0" g="0" b="0"/>
          </a:lnRef>
          <a:fillRef idx="0">
            <a:scrgbClr r="0" g="0" b="0"/>
          </a:fillRef>
          <a:effectRef idx="0">
            <a:scrgbClr r="0" g="0" b="0"/>
          </a:effectRef>
          <a:fontRef idx="minor"/>
        </p:style>
        <p:txBody>
          <a:bodyPr lIns="0" tIns="45000" rIns="90000" bIns="45000"/>
          <a:lstStyle/>
          <a:p>
            <a:pPr algn="ctr">
              <a:lnSpc>
                <a:spcPct val="100000"/>
              </a:lnSpc>
            </a:pPr>
            <a:r>
              <a:rPr lang="es-MX" sz="1600" b="0" strike="noStrike" spc="-1" dirty="0">
                <a:solidFill>
                  <a:srgbClr val="000000"/>
                </a:solidFill>
                <a:uFill>
                  <a:solidFill>
                    <a:srgbClr val="FFFFFF"/>
                  </a:solidFill>
                </a:uFill>
                <a:latin typeface="Calibri"/>
              </a:rPr>
              <a:t>Ocotlán de Morelos, Oaxaca a </a:t>
            </a:r>
            <a:r>
              <a:rPr lang="es-MX" sz="1600" b="0" strike="noStrike" spc="-1" dirty="0" smtClean="0">
                <a:solidFill>
                  <a:srgbClr val="000000"/>
                </a:solidFill>
                <a:uFill>
                  <a:solidFill>
                    <a:srgbClr val="FFFFFF"/>
                  </a:solidFill>
                </a:uFill>
                <a:latin typeface="Calibri"/>
              </a:rPr>
              <a:t>25 </a:t>
            </a:r>
            <a:r>
              <a:rPr lang="es-MX" sz="1600" b="0" strike="noStrike" spc="-1" dirty="0">
                <a:solidFill>
                  <a:srgbClr val="000000"/>
                </a:solidFill>
                <a:uFill>
                  <a:solidFill>
                    <a:srgbClr val="FFFFFF"/>
                  </a:solidFill>
                </a:uFill>
                <a:latin typeface="Calibri"/>
              </a:rPr>
              <a:t>de noviembre de 2016</a:t>
            </a:r>
            <a:endParaRPr lang="es-MX" sz="1800" b="0" strike="noStrike" spc="-1" dirty="0">
              <a:solidFill>
                <a:srgbClr val="000000"/>
              </a:solidFill>
              <a:uFill>
                <a:solidFill>
                  <a:srgbClr val="FFFFFF"/>
                </a:solidFill>
              </a:uFill>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201"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202" name="CustomShape 3"/>
          <p:cNvSpPr/>
          <p:nvPr/>
        </p:nvSpPr>
        <p:spPr>
          <a:xfrm>
            <a:off x="324000" y="2353320"/>
            <a:ext cx="11541240" cy="1919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En el pasado la gestión de las relaciones con el cliente era más fácil, puesto que los comerciantes conocían bien a sus clientes.</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Sin embargo, esto cambió cuando la gente se pudo mover más rápido y las ciudades y compañías crecieron ampliando así las vías para la comercialización de los productos. </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p:txBody>
      </p:sp>
      <p:sp>
        <p:nvSpPr>
          <p:cNvPr id="203"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204"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205"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206" name="CustomShape 7"/>
          <p:cNvSpPr/>
          <p:nvPr/>
        </p:nvSpPr>
        <p:spPr>
          <a:xfrm>
            <a:off x="1635840" y="6371640"/>
            <a:ext cx="90576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207" name="CustomShape 8"/>
          <p:cNvSpPr/>
          <p:nvPr/>
        </p:nvSpPr>
        <p:spPr>
          <a:xfrm>
            <a:off x="2583720" y="6377760"/>
            <a:ext cx="1049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208" name="CustomShape 9"/>
          <p:cNvSpPr/>
          <p:nvPr/>
        </p:nvSpPr>
        <p:spPr>
          <a:xfrm>
            <a:off x="3674520" y="6371640"/>
            <a:ext cx="16776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209" name="CustomShape 10"/>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210" name="CustomShape 11"/>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211" name="CustomShape 12"/>
          <p:cNvSpPr/>
          <p:nvPr/>
        </p:nvSpPr>
        <p:spPr>
          <a:xfrm>
            <a:off x="324000" y="3586680"/>
            <a:ext cx="6395400" cy="161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En la actualidad, las empresas pretenden regresar a esos días cuando, sin mucho trabajo, sabían exactamente qué es lo que un cliente deseaba comprar. </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p:txBody>
      </p:sp>
      <p:pic>
        <p:nvPicPr>
          <p:cNvPr id="212" name="Picture 2"/>
          <p:cNvPicPr/>
          <p:nvPr/>
        </p:nvPicPr>
        <p:blipFill>
          <a:blip r:embed="rId2"/>
          <a:stretch/>
        </p:blipFill>
        <p:spPr>
          <a:xfrm>
            <a:off x="8053560" y="3610440"/>
            <a:ext cx="2151720" cy="2151720"/>
          </a:xfrm>
          <a:prstGeom prst="rect">
            <a:avLst/>
          </a:prstGeom>
          <a:ln>
            <a:noFill/>
          </a:ln>
        </p:spPr>
      </p:pic>
      <p:sp>
        <p:nvSpPr>
          <p:cNvPr id="213" name="CustomShape 13"/>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215"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216" name="CustomShape 3"/>
          <p:cNvSpPr/>
          <p:nvPr/>
        </p:nvSpPr>
        <p:spPr>
          <a:xfrm>
            <a:off x="324000" y="2353320"/>
            <a:ext cx="11541240" cy="1614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No obstante, para tener de nuevo el control del cliente, es necesario integrar al negocio estrategias de comercio basadas en tecnología.</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Pero esto tampoco es fácil, puesto que es necesario considerar factores como los siguientes:</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p:txBody>
      </p:sp>
      <p:sp>
        <p:nvSpPr>
          <p:cNvPr id="217"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218"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pic>
        <p:nvPicPr>
          <p:cNvPr id="219" name="Picture 2"/>
          <p:cNvPicPr/>
          <p:nvPr/>
        </p:nvPicPr>
        <p:blipFill>
          <a:blip r:embed="rId2"/>
          <a:stretch/>
        </p:blipFill>
        <p:spPr>
          <a:xfrm>
            <a:off x="1550160" y="3772080"/>
            <a:ext cx="1306440" cy="1306440"/>
          </a:xfrm>
          <a:prstGeom prst="rect">
            <a:avLst/>
          </a:prstGeom>
          <a:ln>
            <a:noFill/>
          </a:ln>
        </p:spPr>
      </p:pic>
      <p:pic>
        <p:nvPicPr>
          <p:cNvPr id="220" name="Picture 4"/>
          <p:cNvPicPr/>
          <p:nvPr/>
        </p:nvPicPr>
        <p:blipFill>
          <a:blip r:embed="rId3"/>
          <a:stretch/>
        </p:blipFill>
        <p:spPr>
          <a:xfrm>
            <a:off x="3954960" y="3687480"/>
            <a:ext cx="1476000" cy="1476000"/>
          </a:xfrm>
          <a:prstGeom prst="rect">
            <a:avLst/>
          </a:prstGeom>
          <a:ln>
            <a:noFill/>
          </a:ln>
        </p:spPr>
      </p:pic>
      <p:pic>
        <p:nvPicPr>
          <p:cNvPr id="221" name="Picture 6"/>
          <p:cNvPicPr/>
          <p:nvPr/>
        </p:nvPicPr>
        <p:blipFill>
          <a:blip r:embed="rId4"/>
          <a:stretch/>
        </p:blipFill>
        <p:spPr>
          <a:xfrm>
            <a:off x="6529320" y="3687480"/>
            <a:ext cx="1728000" cy="1728000"/>
          </a:xfrm>
          <a:prstGeom prst="rect">
            <a:avLst/>
          </a:prstGeom>
          <a:ln>
            <a:noFill/>
          </a:ln>
        </p:spPr>
      </p:pic>
      <p:pic>
        <p:nvPicPr>
          <p:cNvPr id="222" name="Picture 8"/>
          <p:cNvPicPr/>
          <p:nvPr/>
        </p:nvPicPr>
        <p:blipFill>
          <a:blip r:embed="rId5"/>
          <a:stretch/>
        </p:blipFill>
        <p:spPr>
          <a:xfrm>
            <a:off x="9050040" y="3665520"/>
            <a:ext cx="1589040" cy="1519920"/>
          </a:xfrm>
          <a:prstGeom prst="rect">
            <a:avLst/>
          </a:prstGeom>
          <a:ln>
            <a:noFill/>
          </a:ln>
        </p:spPr>
      </p:pic>
      <p:sp>
        <p:nvSpPr>
          <p:cNvPr id="223" name="CustomShape 6"/>
          <p:cNvSpPr/>
          <p:nvPr/>
        </p:nvSpPr>
        <p:spPr>
          <a:xfrm>
            <a:off x="1762200" y="5247720"/>
            <a:ext cx="875160" cy="33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Globalización económica</a:t>
            </a:r>
            <a:endParaRPr lang="es-MX" sz="1800" b="0" strike="noStrike" spc="-1">
              <a:solidFill>
                <a:srgbClr val="000000"/>
              </a:solidFill>
              <a:uFill>
                <a:solidFill>
                  <a:srgbClr val="FFFFFF"/>
                </a:solidFill>
              </a:uFill>
              <a:latin typeface="Arial"/>
            </a:endParaRPr>
          </a:p>
        </p:txBody>
      </p:sp>
      <p:sp>
        <p:nvSpPr>
          <p:cNvPr id="224" name="CustomShape 7"/>
          <p:cNvSpPr/>
          <p:nvPr/>
        </p:nvSpPr>
        <p:spPr>
          <a:xfrm>
            <a:off x="4255200" y="5314680"/>
            <a:ext cx="875160" cy="33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Tecnología</a:t>
            </a:r>
            <a:endParaRPr lang="es-MX" sz="1800" b="0" strike="noStrike" spc="-1">
              <a:solidFill>
                <a:srgbClr val="000000"/>
              </a:solidFill>
              <a:uFill>
                <a:solidFill>
                  <a:srgbClr val="FFFFFF"/>
                </a:solidFill>
              </a:uFill>
              <a:latin typeface="Arial"/>
            </a:endParaRPr>
          </a:p>
        </p:txBody>
      </p:sp>
      <p:sp>
        <p:nvSpPr>
          <p:cNvPr id="225" name="CustomShape 8"/>
          <p:cNvSpPr/>
          <p:nvPr/>
        </p:nvSpPr>
        <p:spPr>
          <a:xfrm>
            <a:off x="6955560" y="5244480"/>
            <a:ext cx="875160" cy="33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Exigencias de los clientes</a:t>
            </a:r>
            <a:endParaRPr lang="es-MX" sz="1800" b="0" strike="noStrike" spc="-1">
              <a:solidFill>
                <a:srgbClr val="000000"/>
              </a:solidFill>
              <a:uFill>
                <a:solidFill>
                  <a:srgbClr val="FFFFFF"/>
                </a:solidFill>
              </a:uFill>
              <a:latin typeface="Arial"/>
            </a:endParaRPr>
          </a:p>
        </p:txBody>
      </p:sp>
      <p:sp>
        <p:nvSpPr>
          <p:cNvPr id="226" name="CustomShape 9"/>
          <p:cNvSpPr/>
          <p:nvPr/>
        </p:nvSpPr>
        <p:spPr>
          <a:xfrm>
            <a:off x="9355320" y="5244480"/>
            <a:ext cx="980280" cy="33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Competencia entre empresas</a:t>
            </a:r>
            <a:endParaRPr lang="es-MX" sz="1800" b="0" strike="noStrike" spc="-1">
              <a:solidFill>
                <a:srgbClr val="000000"/>
              </a:solidFill>
              <a:uFill>
                <a:solidFill>
                  <a:srgbClr val="FFFFFF"/>
                </a:solidFill>
              </a:uFill>
              <a:latin typeface="Arial"/>
            </a:endParaRPr>
          </a:p>
        </p:txBody>
      </p:sp>
      <p:sp>
        <p:nvSpPr>
          <p:cNvPr id="227" name="CustomShape 10"/>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228" name="CustomShape 11"/>
          <p:cNvSpPr/>
          <p:nvPr/>
        </p:nvSpPr>
        <p:spPr>
          <a:xfrm>
            <a:off x="1635840" y="6371640"/>
            <a:ext cx="90576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229" name="CustomShape 12"/>
          <p:cNvSpPr/>
          <p:nvPr/>
        </p:nvSpPr>
        <p:spPr>
          <a:xfrm>
            <a:off x="2583720" y="6377760"/>
            <a:ext cx="1049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230" name="CustomShape 13"/>
          <p:cNvSpPr/>
          <p:nvPr/>
        </p:nvSpPr>
        <p:spPr>
          <a:xfrm>
            <a:off x="3674520" y="6371640"/>
            <a:ext cx="16776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231" name="CustomShape 14"/>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232" name="CustomShape 15"/>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233" name="CustomShape 16"/>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4"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235"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236" name="CustomShape 3"/>
          <p:cNvSpPr/>
          <p:nvPr/>
        </p:nvSpPr>
        <p:spPr>
          <a:xfrm>
            <a:off x="324000" y="2353320"/>
            <a:ext cx="11541240" cy="31388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Aunado a lo anterior, en la actualidad la mayoría de los países concentran la actividad comercial en las denominadas pequeñas empresas.</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Estas empresas se destacan por contar con personal pobremente capacitado, disponer de una cantidad bastante limitada de recursos financieros, afrontar la incapacidad de mantener a sus clientes, enfrentar problemas serios relacionados con la calidad de los servicios que ofertan, etc.</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En el Estado de Oaxaca es común ver que las pequeñas empresas son altamente vulnerables puesto que son incapaces de ofrecer servicios de calidad que atraigan al cliente y las hagan sobresalir en un entorno cambiante y altamente tecnológico.</a:t>
            </a:r>
            <a:endParaRPr lang="es-MX" sz="1800" b="0" strike="noStrike" spc="-1">
              <a:solidFill>
                <a:srgbClr val="000000"/>
              </a:solidFill>
              <a:uFill>
                <a:solidFill>
                  <a:srgbClr val="FFFFFF"/>
                </a:solidFill>
              </a:uFill>
              <a:latin typeface="Arial"/>
            </a:endParaRPr>
          </a:p>
          <a:p>
            <a:pPr>
              <a:lnSpc>
                <a:spcPct val="100000"/>
              </a:lnSpc>
            </a:pPr>
            <a:endParaRPr lang="es-MX" sz="1800" b="0" strike="noStrike" spc="-1">
              <a:solidFill>
                <a:srgbClr val="000000"/>
              </a:solidFill>
              <a:uFill>
                <a:solidFill>
                  <a:srgbClr val="FFFFFF"/>
                </a:solidFill>
              </a:uFill>
              <a:latin typeface="Arial"/>
            </a:endParaRPr>
          </a:p>
        </p:txBody>
      </p:sp>
      <p:sp>
        <p:nvSpPr>
          <p:cNvPr id="237"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238"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239" name="CustomShape 6"/>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240" name="CustomShape 7"/>
          <p:cNvSpPr/>
          <p:nvPr/>
        </p:nvSpPr>
        <p:spPr>
          <a:xfrm>
            <a:off x="1635840" y="6371640"/>
            <a:ext cx="90576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241" name="CustomShape 8"/>
          <p:cNvSpPr/>
          <p:nvPr/>
        </p:nvSpPr>
        <p:spPr>
          <a:xfrm>
            <a:off x="2583720" y="6377760"/>
            <a:ext cx="1049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242" name="CustomShape 9"/>
          <p:cNvSpPr/>
          <p:nvPr/>
        </p:nvSpPr>
        <p:spPr>
          <a:xfrm>
            <a:off x="3674520" y="6371640"/>
            <a:ext cx="16776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243" name="CustomShape 10"/>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244" name="CustomShape 11"/>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245" name="CustomShape 12"/>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6"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247"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248" name="CustomShape 3"/>
          <p:cNvSpPr/>
          <p:nvPr/>
        </p:nvSpPr>
        <p:spPr>
          <a:xfrm>
            <a:off x="324000" y="2353320"/>
            <a:ext cx="1154124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Una estrategia que se ha seguido es la implantación de CRM (Customer Relationship Management).</a:t>
            </a:r>
            <a:endParaRPr lang="es-MX" sz="1800" b="0" strike="noStrike" spc="-1">
              <a:solidFill>
                <a:srgbClr val="000000"/>
              </a:solidFill>
              <a:uFill>
                <a:solidFill>
                  <a:srgbClr val="FFFFFF"/>
                </a:solidFill>
              </a:uFill>
              <a:latin typeface="Arial"/>
            </a:endParaRPr>
          </a:p>
        </p:txBody>
      </p:sp>
      <p:sp>
        <p:nvSpPr>
          <p:cNvPr id="249"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250"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pic>
        <p:nvPicPr>
          <p:cNvPr id="251" name="21 Imagen"/>
          <p:cNvPicPr/>
          <p:nvPr/>
        </p:nvPicPr>
        <p:blipFill>
          <a:blip r:embed="rId2"/>
          <a:stretch/>
        </p:blipFill>
        <p:spPr>
          <a:xfrm>
            <a:off x="4994640" y="2799360"/>
            <a:ext cx="2202840" cy="2023920"/>
          </a:xfrm>
          <a:prstGeom prst="rect">
            <a:avLst/>
          </a:prstGeom>
          <a:ln>
            <a:noFill/>
          </a:ln>
        </p:spPr>
      </p:pic>
      <p:sp>
        <p:nvSpPr>
          <p:cNvPr id="252" name="CustomShape 6"/>
          <p:cNvSpPr/>
          <p:nvPr/>
        </p:nvSpPr>
        <p:spPr>
          <a:xfrm rot="8938200">
            <a:off x="4655160" y="4093920"/>
            <a:ext cx="444240" cy="435960"/>
          </a:xfrm>
          <a:prstGeom prst="rightArrow">
            <a:avLst>
              <a:gd name="adj1" fmla="val 50000"/>
              <a:gd name="adj2" fmla="val 50000"/>
            </a:avLst>
          </a:prstGeom>
          <a:gradFill>
            <a:gsLst>
              <a:gs pos="0">
                <a:srgbClr val="E98E8E"/>
              </a:gs>
              <a:gs pos="50000">
                <a:srgbClr val="EFBBBB"/>
              </a:gs>
              <a:gs pos="100000">
                <a:srgbClr val="F7DDDD"/>
              </a:gs>
            </a:gsLst>
            <a:lin ang="0"/>
          </a:gradFill>
          <a:ln w="12600">
            <a:noFill/>
          </a:ln>
        </p:spPr>
        <p:style>
          <a:lnRef idx="0">
            <a:scrgbClr r="0" g="0" b="0"/>
          </a:lnRef>
          <a:fillRef idx="0">
            <a:scrgbClr r="0" g="0" b="0"/>
          </a:fillRef>
          <a:effectRef idx="0">
            <a:scrgbClr r="0" g="0" b="0"/>
          </a:effectRef>
          <a:fontRef idx="minor"/>
        </p:style>
      </p:sp>
      <p:sp>
        <p:nvSpPr>
          <p:cNvPr id="253" name="CustomShape 7"/>
          <p:cNvSpPr/>
          <p:nvPr/>
        </p:nvSpPr>
        <p:spPr>
          <a:xfrm rot="1681200">
            <a:off x="7097040" y="4093560"/>
            <a:ext cx="444240" cy="435960"/>
          </a:xfrm>
          <a:prstGeom prst="rightArrow">
            <a:avLst>
              <a:gd name="adj1" fmla="val 50000"/>
              <a:gd name="adj2" fmla="val 50000"/>
            </a:avLst>
          </a:prstGeom>
          <a:gradFill>
            <a:gsLst>
              <a:gs pos="0">
                <a:srgbClr val="E98E8E"/>
              </a:gs>
              <a:gs pos="50000">
                <a:srgbClr val="EFBBBB"/>
              </a:gs>
              <a:gs pos="100000">
                <a:srgbClr val="F7DDDD"/>
              </a:gs>
            </a:gsLst>
            <a:lin ang="0"/>
          </a:gradFill>
          <a:ln w="12600">
            <a:noFill/>
          </a:ln>
        </p:spPr>
        <p:style>
          <a:lnRef idx="0">
            <a:scrgbClr r="0" g="0" b="0"/>
          </a:lnRef>
          <a:fillRef idx="0">
            <a:scrgbClr r="0" g="0" b="0"/>
          </a:fillRef>
          <a:effectRef idx="0">
            <a:scrgbClr r="0" g="0" b="0"/>
          </a:effectRef>
          <a:fontRef idx="minor"/>
        </p:style>
      </p:sp>
      <p:sp>
        <p:nvSpPr>
          <p:cNvPr id="254" name="CustomShape 8"/>
          <p:cNvSpPr/>
          <p:nvPr/>
        </p:nvSpPr>
        <p:spPr>
          <a:xfrm rot="6456000">
            <a:off x="5413680" y="4768920"/>
            <a:ext cx="444240" cy="435960"/>
          </a:xfrm>
          <a:prstGeom prst="rightArrow">
            <a:avLst>
              <a:gd name="adj1" fmla="val 50000"/>
              <a:gd name="adj2" fmla="val 50000"/>
            </a:avLst>
          </a:prstGeom>
          <a:gradFill>
            <a:gsLst>
              <a:gs pos="0">
                <a:srgbClr val="E98E8E"/>
              </a:gs>
              <a:gs pos="50000">
                <a:srgbClr val="EFBBBB"/>
              </a:gs>
              <a:gs pos="100000">
                <a:srgbClr val="F7DDDD"/>
              </a:gs>
            </a:gsLst>
            <a:lin ang="0"/>
          </a:gradFill>
          <a:ln w="12600">
            <a:noFill/>
          </a:ln>
        </p:spPr>
        <p:style>
          <a:lnRef idx="0">
            <a:scrgbClr r="0" g="0" b="0"/>
          </a:lnRef>
          <a:fillRef idx="0">
            <a:scrgbClr r="0" g="0" b="0"/>
          </a:fillRef>
          <a:effectRef idx="0">
            <a:scrgbClr r="0" g="0" b="0"/>
          </a:effectRef>
          <a:fontRef idx="minor"/>
        </p:style>
      </p:sp>
      <p:sp>
        <p:nvSpPr>
          <p:cNvPr id="255" name="CustomShape 9"/>
          <p:cNvSpPr/>
          <p:nvPr/>
        </p:nvSpPr>
        <p:spPr>
          <a:xfrm rot="4035000">
            <a:off x="6459480" y="4768920"/>
            <a:ext cx="444240" cy="435960"/>
          </a:xfrm>
          <a:prstGeom prst="rightArrow">
            <a:avLst>
              <a:gd name="adj1" fmla="val 50000"/>
              <a:gd name="adj2" fmla="val 50000"/>
            </a:avLst>
          </a:prstGeom>
          <a:gradFill>
            <a:gsLst>
              <a:gs pos="0">
                <a:srgbClr val="E98E8E"/>
              </a:gs>
              <a:gs pos="50000">
                <a:srgbClr val="EFBBBB"/>
              </a:gs>
              <a:gs pos="100000">
                <a:srgbClr val="F7DDDD"/>
              </a:gs>
            </a:gsLst>
            <a:lin ang="0"/>
          </a:gradFill>
          <a:ln w="12600">
            <a:noFill/>
          </a:ln>
        </p:spPr>
        <p:style>
          <a:lnRef idx="0">
            <a:scrgbClr r="0" g="0" b="0"/>
          </a:lnRef>
          <a:fillRef idx="0">
            <a:scrgbClr r="0" g="0" b="0"/>
          </a:fillRef>
          <a:effectRef idx="0">
            <a:scrgbClr r="0" g="0" b="0"/>
          </a:effectRef>
          <a:fontRef idx="minor"/>
        </p:style>
      </p:sp>
      <p:sp>
        <p:nvSpPr>
          <p:cNvPr id="256" name="CustomShape 10"/>
          <p:cNvSpPr/>
          <p:nvPr/>
        </p:nvSpPr>
        <p:spPr>
          <a:xfrm>
            <a:off x="3980160" y="4564440"/>
            <a:ext cx="1123920" cy="689400"/>
          </a:xfrm>
          <a:prstGeom prst="ellipse">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1" strike="noStrike" spc="-1">
                <a:solidFill>
                  <a:srgbClr val="FFFFFF"/>
                </a:solidFill>
                <a:uFill>
                  <a:solidFill>
                    <a:srgbClr val="FFFFFF"/>
                  </a:solidFill>
                </a:uFill>
                <a:latin typeface="Calibri"/>
              </a:rPr>
              <a:t>¿Qué es?</a:t>
            </a:r>
            <a:endParaRPr lang="es-MX" sz="1800" b="0" strike="noStrike" spc="-1">
              <a:solidFill>
                <a:srgbClr val="000000"/>
              </a:solidFill>
              <a:uFill>
                <a:solidFill>
                  <a:srgbClr val="FFFFFF"/>
                </a:solidFill>
              </a:uFill>
              <a:latin typeface="Arial"/>
            </a:endParaRPr>
          </a:p>
        </p:txBody>
      </p:sp>
      <p:sp>
        <p:nvSpPr>
          <p:cNvPr id="257" name="CustomShape 11"/>
          <p:cNvSpPr/>
          <p:nvPr/>
        </p:nvSpPr>
        <p:spPr>
          <a:xfrm>
            <a:off x="7285320" y="4560120"/>
            <a:ext cx="1123920" cy="689400"/>
          </a:xfrm>
          <a:prstGeom prst="ellipse">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1" strike="noStrike" spc="-1">
                <a:solidFill>
                  <a:srgbClr val="FFFFFF"/>
                </a:solidFill>
                <a:uFill>
                  <a:solidFill>
                    <a:srgbClr val="FFFFFF"/>
                  </a:solidFill>
                </a:uFill>
                <a:latin typeface="Calibri"/>
              </a:rPr>
              <a:t>Variantes de CRM</a:t>
            </a:r>
            <a:endParaRPr lang="es-MX" sz="1800" b="0" strike="noStrike" spc="-1">
              <a:solidFill>
                <a:srgbClr val="000000"/>
              </a:solidFill>
              <a:uFill>
                <a:solidFill>
                  <a:srgbClr val="FFFFFF"/>
                </a:solidFill>
              </a:uFill>
              <a:latin typeface="Arial"/>
            </a:endParaRPr>
          </a:p>
        </p:txBody>
      </p:sp>
      <p:sp>
        <p:nvSpPr>
          <p:cNvPr id="258" name="CustomShape 12"/>
          <p:cNvSpPr/>
          <p:nvPr/>
        </p:nvSpPr>
        <p:spPr>
          <a:xfrm>
            <a:off x="4804920" y="5315400"/>
            <a:ext cx="1123920" cy="689400"/>
          </a:xfrm>
          <a:prstGeom prst="ellipse">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1" strike="noStrike" spc="-1">
                <a:solidFill>
                  <a:srgbClr val="FFFFFF"/>
                </a:solidFill>
                <a:uFill>
                  <a:solidFill>
                    <a:srgbClr val="FFFFFF"/>
                  </a:solidFill>
                </a:uFill>
                <a:latin typeface="Calibri"/>
              </a:rPr>
              <a:t>Ventajas</a:t>
            </a:r>
            <a:endParaRPr lang="es-MX" sz="1800" b="0" strike="noStrike" spc="-1">
              <a:solidFill>
                <a:srgbClr val="000000"/>
              </a:solidFill>
              <a:uFill>
                <a:solidFill>
                  <a:srgbClr val="FFFFFF"/>
                </a:solidFill>
              </a:uFill>
              <a:latin typeface="Arial"/>
            </a:endParaRPr>
          </a:p>
        </p:txBody>
      </p:sp>
      <p:sp>
        <p:nvSpPr>
          <p:cNvPr id="259" name="CustomShape 13"/>
          <p:cNvSpPr/>
          <p:nvPr/>
        </p:nvSpPr>
        <p:spPr>
          <a:xfrm>
            <a:off x="6262200" y="5315400"/>
            <a:ext cx="1337760" cy="689400"/>
          </a:xfrm>
          <a:prstGeom prst="ellipse">
            <a:avLst/>
          </a:prstGeom>
          <a:solidFill>
            <a:srgbClr val="F14E41"/>
          </a:soli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200" b="1" strike="noStrike" spc="-1">
                <a:solidFill>
                  <a:srgbClr val="FFFFFF"/>
                </a:solidFill>
                <a:uFill>
                  <a:solidFill>
                    <a:srgbClr val="FFFFFF"/>
                  </a:solidFill>
                </a:uFill>
                <a:latin typeface="Calibri"/>
              </a:rPr>
              <a:t>Desventajas</a:t>
            </a:r>
            <a:endParaRPr lang="es-MX" sz="1800" b="0" strike="noStrike" spc="-1">
              <a:solidFill>
                <a:srgbClr val="000000"/>
              </a:solidFill>
              <a:uFill>
                <a:solidFill>
                  <a:srgbClr val="FFFFFF"/>
                </a:solidFill>
              </a:uFill>
              <a:latin typeface="Arial"/>
            </a:endParaRPr>
          </a:p>
        </p:txBody>
      </p:sp>
      <p:sp>
        <p:nvSpPr>
          <p:cNvPr id="260" name="CustomShape 14"/>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261" name="CustomShape 15"/>
          <p:cNvSpPr/>
          <p:nvPr/>
        </p:nvSpPr>
        <p:spPr>
          <a:xfrm>
            <a:off x="1635840" y="6371640"/>
            <a:ext cx="90576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262" name="CustomShape 16"/>
          <p:cNvSpPr/>
          <p:nvPr/>
        </p:nvSpPr>
        <p:spPr>
          <a:xfrm>
            <a:off x="2583720" y="6377760"/>
            <a:ext cx="1049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263" name="CustomShape 17"/>
          <p:cNvSpPr/>
          <p:nvPr/>
        </p:nvSpPr>
        <p:spPr>
          <a:xfrm>
            <a:off x="3674520" y="6371640"/>
            <a:ext cx="16776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264" name="CustomShape 18"/>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265" name="CustomShape 19"/>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266" name="CustomShape 20"/>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7"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268"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269" name="CustomShape 3"/>
          <p:cNvSpPr/>
          <p:nvPr/>
        </p:nvSpPr>
        <p:spPr>
          <a:xfrm>
            <a:off x="324000" y="2353320"/>
            <a:ext cx="115412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Considerando esta problemática, la hipótesis de esta tesis planteó lo siguiente:</a:t>
            </a:r>
            <a:endParaRPr lang="es-MX" sz="1800" b="0" strike="noStrike" spc="-1">
              <a:solidFill>
                <a:srgbClr val="000000"/>
              </a:solidFill>
              <a:uFill>
                <a:solidFill>
                  <a:srgbClr val="FFFFFF"/>
                </a:solidFill>
              </a:uFill>
              <a:latin typeface="Arial"/>
            </a:endParaRPr>
          </a:p>
        </p:txBody>
      </p:sp>
      <p:sp>
        <p:nvSpPr>
          <p:cNvPr id="270"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271"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272" name="CustomShape 6"/>
          <p:cNvSpPr/>
          <p:nvPr/>
        </p:nvSpPr>
        <p:spPr>
          <a:xfrm>
            <a:off x="324000" y="3477600"/>
            <a:ext cx="1154124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2000" b="0" i="1" strike="noStrike" spc="-1">
                <a:solidFill>
                  <a:srgbClr val="000000"/>
                </a:solidFill>
                <a:uFill>
                  <a:solidFill>
                    <a:srgbClr val="FFFFFF"/>
                  </a:solidFill>
                </a:uFill>
                <a:latin typeface="Calibri"/>
              </a:rPr>
              <a:t>“La implementación de un sistema CRM enfocado al entorno laboral de una pequeña empresa del Estado de Oaxaca incrementará el nivel de productividad del personal y de ventas de la misma.”</a:t>
            </a:r>
            <a:endParaRPr lang="es-MX" sz="1800" b="0" strike="noStrike" spc="-1">
              <a:solidFill>
                <a:srgbClr val="000000"/>
              </a:solidFill>
              <a:uFill>
                <a:solidFill>
                  <a:srgbClr val="FFFFFF"/>
                </a:solidFill>
              </a:uFill>
              <a:latin typeface="Arial"/>
            </a:endParaRPr>
          </a:p>
        </p:txBody>
      </p:sp>
      <p:sp>
        <p:nvSpPr>
          <p:cNvPr id="273" name="CustomShape 7"/>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274" name="CustomShape 8"/>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275" name="CustomShape 9"/>
          <p:cNvSpPr/>
          <p:nvPr/>
        </p:nvSpPr>
        <p:spPr>
          <a:xfrm>
            <a:off x="2583720" y="6377760"/>
            <a:ext cx="1049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276" name="CustomShape 10"/>
          <p:cNvSpPr/>
          <p:nvPr/>
        </p:nvSpPr>
        <p:spPr>
          <a:xfrm>
            <a:off x="3674520" y="6371640"/>
            <a:ext cx="16776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277" name="CustomShape 11"/>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278" name="CustomShape 12"/>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279" name="CustomShape 13"/>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0"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281"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282" name="CustomShape 3"/>
          <p:cNvSpPr/>
          <p:nvPr/>
        </p:nvSpPr>
        <p:spPr>
          <a:xfrm>
            <a:off x="324000" y="2353320"/>
            <a:ext cx="11541240" cy="699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La hipótesis definida será aceptada o rechazada a través de la consecución de los siguientes objetivos:</a:t>
            </a:r>
            <a:endParaRPr lang="es-MX" sz="1800" b="0" strike="noStrike" spc="-1">
              <a:solidFill>
                <a:srgbClr val="000000"/>
              </a:solidFill>
              <a:uFill>
                <a:solidFill>
                  <a:srgbClr val="FFFFFF"/>
                </a:solidFill>
              </a:uFill>
              <a:latin typeface="Arial"/>
            </a:endParaRPr>
          </a:p>
        </p:txBody>
      </p:sp>
      <p:sp>
        <p:nvSpPr>
          <p:cNvPr id="283"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284"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sp>
        <p:nvSpPr>
          <p:cNvPr id="285" name="CustomShape 6"/>
          <p:cNvSpPr/>
          <p:nvPr/>
        </p:nvSpPr>
        <p:spPr>
          <a:xfrm>
            <a:off x="324000" y="3016080"/>
            <a:ext cx="11541240" cy="10044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algn="ctr">
              <a:lnSpc>
                <a:spcPct val="100000"/>
              </a:lnSpc>
            </a:pPr>
            <a:r>
              <a:rPr lang="es-MX" sz="2000" b="0" i="1" strike="noStrike" spc="-1">
                <a:solidFill>
                  <a:srgbClr val="000000"/>
                </a:solidFill>
                <a:uFill>
                  <a:solidFill>
                    <a:srgbClr val="FFFFFF"/>
                  </a:solidFill>
                </a:uFill>
                <a:latin typeface="Calibri"/>
              </a:rPr>
              <a:t>“Diseñar e implementar un sistema CRM bajo una perspectiva operacional, colaborativa, y de análisis como medio para incrementar la productividad y las ventas de una pequeña empresa del Estado de Oaxaca .”</a:t>
            </a:r>
            <a:endParaRPr lang="es-MX" sz="1800" b="0" strike="noStrike" spc="-1">
              <a:solidFill>
                <a:srgbClr val="000000"/>
              </a:solidFill>
              <a:uFill>
                <a:solidFill>
                  <a:srgbClr val="FFFFFF"/>
                </a:solidFill>
              </a:uFill>
              <a:latin typeface="Arial"/>
            </a:endParaRPr>
          </a:p>
        </p:txBody>
      </p:sp>
      <p:sp>
        <p:nvSpPr>
          <p:cNvPr id="286" name="CustomShape 7"/>
          <p:cNvSpPr/>
          <p:nvPr/>
        </p:nvSpPr>
        <p:spPr>
          <a:xfrm>
            <a:off x="416160" y="2885760"/>
            <a:ext cx="11352960" cy="3036600"/>
          </a:xfrm>
          <a:prstGeom prst="roundRect">
            <a:avLst>
              <a:gd name="adj" fmla="val 16667"/>
            </a:avLst>
          </a:prstGeom>
          <a:noFill/>
          <a:ln w="57240">
            <a:solidFill>
              <a:srgbClr val="A50021"/>
            </a:solidFill>
            <a:round/>
          </a:ln>
        </p:spPr>
        <p:style>
          <a:lnRef idx="0">
            <a:scrgbClr r="0" g="0" b="0"/>
          </a:lnRef>
          <a:fillRef idx="0">
            <a:scrgbClr r="0" g="0" b="0"/>
          </a:fillRef>
          <a:effectRef idx="0">
            <a:scrgbClr r="0" g="0" b="0"/>
          </a:effectRef>
          <a:fontRef idx="minor"/>
        </p:style>
      </p:sp>
      <p:pic>
        <p:nvPicPr>
          <p:cNvPr id="287" name="Picture 2"/>
          <p:cNvPicPr/>
          <p:nvPr/>
        </p:nvPicPr>
        <p:blipFill>
          <a:blip r:embed="rId2"/>
          <a:stretch/>
        </p:blipFill>
        <p:spPr>
          <a:xfrm>
            <a:off x="858240" y="3986640"/>
            <a:ext cx="986760" cy="1040040"/>
          </a:xfrm>
          <a:prstGeom prst="rect">
            <a:avLst/>
          </a:prstGeom>
          <a:ln>
            <a:noFill/>
          </a:ln>
        </p:spPr>
      </p:pic>
      <p:pic>
        <p:nvPicPr>
          <p:cNvPr id="288" name="Picture 4"/>
          <p:cNvPicPr/>
          <p:nvPr/>
        </p:nvPicPr>
        <p:blipFill>
          <a:blip r:embed="rId3"/>
          <a:stretch/>
        </p:blipFill>
        <p:spPr>
          <a:xfrm>
            <a:off x="2552040" y="3824640"/>
            <a:ext cx="1159200" cy="1159200"/>
          </a:xfrm>
          <a:prstGeom prst="rect">
            <a:avLst/>
          </a:prstGeom>
          <a:ln>
            <a:noFill/>
          </a:ln>
        </p:spPr>
      </p:pic>
      <p:pic>
        <p:nvPicPr>
          <p:cNvPr id="289" name="Picture 6"/>
          <p:cNvPicPr/>
          <p:nvPr/>
        </p:nvPicPr>
        <p:blipFill>
          <a:blip r:embed="rId4"/>
          <a:stretch/>
        </p:blipFill>
        <p:spPr>
          <a:xfrm>
            <a:off x="4269960" y="4012560"/>
            <a:ext cx="983160" cy="983160"/>
          </a:xfrm>
          <a:prstGeom prst="rect">
            <a:avLst/>
          </a:prstGeom>
          <a:ln>
            <a:noFill/>
          </a:ln>
        </p:spPr>
      </p:pic>
      <p:pic>
        <p:nvPicPr>
          <p:cNvPr id="290" name="Picture 8"/>
          <p:cNvPicPr/>
          <p:nvPr/>
        </p:nvPicPr>
        <p:blipFill>
          <a:blip r:embed="rId5"/>
          <a:stretch/>
        </p:blipFill>
        <p:spPr>
          <a:xfrm>
            <a:off x="6231240" y="3964320"/>
            <a:ext cx="1062360" cy="1062360"/>
          </a:xfrm>
          <a:prstGeom prst="rect">
            <a:avLst/>
          </a:prstGeom>
          <a:ln>
            <a:noFill/>
          </a:ln>
        </p:spPr>
      </p:pic>
      <p:pic>
        <p:nvPicPr>
          <p:cNvPr id="291" name="Picture 10"/>
          <p:cNvPicPr/>
          <p:nvPr/>
        </p:nvPicPr>
        <p:blipFill>
          <a:blip r:embed="rId6"/>
          <a:stretch/>
        </p:blipFill>
        <p:spPr>
          <a:xfrm>
            <a:off x="8229600" y="4012560"/>
            <a:ext cx="1066320" cy="1066320"/>
          </a:xfrm>
          <a:prstGeom prst="rect">
            <a:avLst/>
          </a:prstGeom>
          <a:ln>
            <a:noFill/>
          </a:ln>
        </p:spPr>
      </p:pic>
      <p:sp>
        <p:nvSpPr>
          <p:cNvPr id="292" name="CustomShape 8"/>
          <p:cNvSpPr/>
          <p:nvPr/>
        </p:nvSpPr>
        <p:spPr>
          <a:xfrm>
            <a:off x="760320" y="5159520"/>
            <a:ext cx="1182600" cy="56412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Revisar la literatura existente sobre CRM</a:t>
            </a:r>
            <a:endParaRPr lang="es-MX" sz="1800" b="0" strike="noStrike" spc="-1">
              <a:solidFill>
                <a:srgbClr val="000000"/>
              </a:solidFill>
              <a:uFill>
                <a:solidFill>
                  <a:srgbClr val="FFFFFF"/>
                </a:solidFill>
              </a:uFill>
              <a:latin typeface="Arial"/>
            </a:endParaRPr>
          </a:p>
        </p:txBody>
      </p:sp>
      <p:sp>
        <p:nvSpPr>
          <p:cNvPr id="293" name="CustomShape 9"/>
          <p:cNvSpPr/>
          <p:nvPr/>
        </p:nvSpPr>
        <p:spPr>
          <a:xfrm>
            <a:off x="2540160" y="5159880"/>
            <a:ext cx="1182600" cy="33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Desarrollar un benchmarking de propuestas</a:t>
            </a:r>
            <a:endParaRPr lang="es-MX" sz="1800" b="0" strike="noStrike" spc="-1">
              <a:solidFill>
                <a:srgbClr val="000000"/>
              </a:solidFill>
              <a:uFill>
                <a:solidFill>
                  <a:srgbClr val="FFFFFF"/>
                </a:solidFill>
              </a:uFill>
              <a:latin typeface="Arial"/>
            </a:endParaRPr>
          </a:p>
        </p:txBody>
      </p:sp>
      <p:sp>
        <p:nvSpPr>
          <p:cNvPr id="294" name="CustomShape 10"/>
          <p:cNvSpPr/>
          <p:nvPr/>
        </p:nvSpPr>
        <p:spPr>
          <a:xfrm>
            <a:off x="4052160" y="5177160"/>
            <a:ext cx="1418400" cy="33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Definir una arquitectura CRM para pequeñas empresa</a:t>
            </a:r>
            <a:endParaRPr lang="es-MX" sz="1800" b="0" strike="noStrike" spc="-1">
              <a:solidFill>
                <a:srgbClr val="000000"/>
              </a:solidFill>
              <a:uFill>
                <a:solidFill>
                  <a:srgbClr val="FFFFFF"/>
                </a:solidFill>
              </a:uFill>
              <a:latin typeface="Arial"/>
            </a:endParaRPr>
          </a:p>
        </p:txBody>
      </p:sp>
      <p:sp>
        <p:nvSpPr>
          <p:cNvPr id="295" name="CustomShape 11"/>
          <p:cNvSpPr/>
          <p:nvPr/>
        </p:nvSpPr>
        <p:spPr>
          <a:xfrm>
            <a:off x="6171480" y="5159880"/>
            <a:ext cx="1182600" cy="33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Diseñar e implementar el sistema CRM</a:t>
            </a:r>
            <a:endParaRPr lang="es-MX" sz="1800" b="0" strike="noStrike" spc="-1">
              <a:solidFill>
                <a:srgbClr val="000000"/>
              </a:solidFill>
              <a:uFill>
                <a:solidFill>
                  <a:srgbClr val="FFFFFF"/>
                </a:solidFill>
              </a:uFill>
              <a:latin typeface="Arial"/>
            </a:endParaRPr>
          </a:p>
        </p:txBody>
      </p:sp>
      <p:sp>
        <p:nvSpPr>
          <p:cNvPr id="296" name="CustomShape 12"/>
          <p:cNvSpPr/>
          <p:nvPr/>
        </p:nvSpPr>
        <p:spPr>
          <a:xfrm>
            <a:off x="8171640" y="5159520"/>
            <a:ext cx="1182600" cy="33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Probar el sistema CRM en un entorno real</a:t>
            </a:r>
            <a:endParaRPr lang="es-MX" sz="1800" b="0" strike="noStrike" spc="-1">
              <a:solidFill>
                <a:srgbClr val="000000"/>
              </a:solidFill>
              <a:uFill>
                <a:solidFill>
                  <a:srgbClr val="FFFFFF"/>
                </a:solidFill>
              </a:uFill>
              <a:latin typeface="Arial"/>
            </a:endParaRPr>
          </a:p>
        </p:txBody>
      </p:sp>
      <p:sp>
        <p:nvSpPr>
          <p:cNvPr id="297" name="CustomShape 13"/>
          <p:cNvSpPr/>
          <p:nvPr/>
        </p:nvSpPr>
        <p:spPr>
          <a:xfrm>
            <a:off x="10218600" y="5177160"/>
            <a:ext cx="1182600" cy="335880"/>
          </a:xfrm>
          <a:prstGeom prst="rect">
            <a:avLst/>
          </a:prstGeom>
          <a:noFill/>
          <a:ln>
            <a:noFill/>
          </a:ln>
        </p:spPr>
        <p:style>
          <a:lnRef idx="0">
            <a:scrgbClr r="0" g="0" b="0"/>
          </a:lnRef>
          <a:fillRef idx="0">
            <a:scrgbClr r="0" g="0" b="0"/>
          </a:fillRef>
          <a:effectRef idx="0">
            <a:scrgbClr r="0" g="0" b="0"/>
          </a:effectRef>
          <a:fontRef idx="minor"/>
        </p:style>
        <p:txBody>
          <a:bodyPr lIns="0" tIns="0" rIns="0" bIns="0"/>
          <a:lstStyle/>
          <a:p>
            <a:pPr algn="ctr">
              <a:lnSpc>
                <a:spcPct val="100000"/>
              </a:lnSpc>
            </a:pPr>
            <a:r>
              <a:rPr lang="es-MX" sz="1200" b="0" strike="noStrike" spc="-1">
                <a:solidFill>
                  <a:srgbClr val="000000"/>
                </a:solidFill>
                <a:uFill>
                  <a:solidFill>
                    <a:srgbClr val="FFFFFF"/>
                  </a:solidFill>
                </a:uFill>
                <a:latin typeface="Calibri"/>
              </a:rPr>
              <a:t>Recoger datos para responder a la hipótesis</a:t>
            </a:r>
            <a:endParaRPr lang="es-MX" sz="1800" b="0" strike="noStrike" spc="-1">
              <a:solidFill>
                <a:srgbClr val="000000"/>
              </a:solidFill>
              <a:uFill>
                <a:solidFill>
                  <a:srgbClr val="FFFFFF"/>
                </a:solidFill>
              </a:uFill>
              <a:latin typeface="Arial"/>
            </a:endParaRPr>
          </a:p>
        </p:txBody>
      </p:sp>
      <p:pic>
        <p:nvPicPr>
          <p:cNvPr id="298" name="Picture 16"/>
          <p:cNvPicPr/>
          <p:nvPr/>
        </p:nvPicPr>
        <p:blipFill>
          <a:blip r:embed="rId7"/>
          <a:stretch/>
        </p:blipFill>
        <p:spPr>
          <a:xfrm>
            <a:off x="10270440" y="4012560"/>
            <a:ext cx="1078560" cy="1074960"/>
          </a:xfrm>
          <a:prstGeom prst="rect">
            <a:avLst/>
          </a:prstGeom>
          <a:ln>
            <a:noFill/>
          </a:ln>
        </p:spPr>
      </p:pic>
      <p:sp>
        <p:nvSpPr>
          <p:cNvPr id="299" name="CustomShape 14"/>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300" name="CustomShape 15"/>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301" name="CustomShape 16"/>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302" name="CustomShape 17"/>
          <p:cNvSpPr/>
          <p:nvPr/>
        </p:nvSpPr>
        <p:spPr>
          <a:xfrm>
            <a:off x="3674520" y="6371640"/>
            <a:ext cx="16776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303" name="CustomShape 18"/>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304" name="CustomShape 19"/>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305" name="CustomShape 20"/>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6" name="TextShape 1"/>
          <p:cNvSpPr txBox="1"/>
          <p:nvPr/>
        </p:nvSpPr>
        <p:spPr>
          <a:xfrm>
            <a:off x="324000" y="238680"/>
            <a:ext cx="11541240" cy="615960"/>
          </a:xfrm>
          <a:prstGeom prst="rect">
            <a:avLst/>
          </a:prstGeom>
          <a:noFill/>
          <a:ln>
            <a:noFill/>
          </a:ln>
        </p:spPr>
        <p:txBody>
          <a:bodyPr lIns="0" tIns="0" rIns="0" bIns="0" anchor="ctr"/>
          <a:lstStyle/>
          <a:p>
            <a:pPr>
              <a:lnSpc>
                <a:spcPct val="100000"/>
              </a:lnSpc>
            </a:pPr>
            <a:r>
              <a:rPr lang="de-DE" sz="3000" b="1" strike="noStrike" spc="-1">
                <a:solidFill>
                  <a:srgbClr val="000000"/>
                </a:solidFill>
                <a:uFill>
                  <a:solidFill>
                    <a:srgbClr val="FFFFFF"/>
                  </a:solidFill>
                </a:uFill>
                <a:latin typeface="Calibri"/>
              </a:rPr>
              <a:t>Tesis de Licenciatura</a:t>
            </a:r>
            <a:endParaRPr lang="de-DE" sz="1800" b="0" strike="noStrike" spc="-1">
              <a:solidFill>
                <a:srgbClr val="000000"/>
              </a:solidFill>
              <a:uFill>
                <a:solidFill>
                  <a:srgbClr val="FFFFFF"/>
                </a:solidFill>
              </a:uFill>
              <a:latin typeface="Calibri"/>
            </a:endParaRPr>
          </a:p>
        </p:txBody>
      </p:sp>
      <p:sp>
        <p:nvSpPr>
          <p:cNvPr id="307" name="TextShape 2"/>
          <p:cNvSpPr txBox="1"/>
          <p:nvPr/>
        </p:nvSpPr>
        <p:spPr>
          <a:xfrm>
            <a:off x="324000" y="855000"/>
            <a:ext cx="11541240" cy="335880"/>
          </a:xfrm>
          <a:prstGeom prst="rect">
            <a:avLst/>
          </a:prstGeom>
          <a:noFill/>
          <a:ln>
            <a:noFill/>
          </a:ln>
        </p:spPr>
        <p:txBody>
          <a:bodyPr lIns="0" tIns="0" rIns="0" bIns="0"/>
          <a:lstStyle/>
          <a:p>
            <a:pPr>
              <a:lnSpc>
                <a:spcPct val="100000"/>
              </a:lnSpc>
            </a:pPr>
            <a:r>
              <a:rPr lang="de-DE" sz="2000" b="0" strike="noStrike" spc="-1">
                <a:solidFill>
                  <a:srgbClr val="000000"/>
                </a:solidFill>
                <a:uFill>
                  <a:solidFill>
                    <a:srgbClr val="FFFFFF"/>
                  </a:solidFill>
                </a:uFill>
                <a:latin typeface="Calibri"/>
              </a:rPr>
              <a:t>Diseño e implementación de un sistema CRM</a:t>
            </a:r>
            <a:endParaRPr lang="de-DE" sz="1800" b="0" strike="noStrike" spc="-1">
              <a:solidFill>
                <a:srgbClr val="000000"/>
              </a:solidFill>
              <a:uFill>
                <a:solidFill>
                  <a:srgbClr val="FFFFFF"/>
                </a:solidFill>
              </a:uFill>
              <a:latin typeface="Calibri"/>
            </a:endParaRPr>
          </a:p>
        </p:txBody>
      </p:sp>
      <p:sp>
        <p:nvSpPr>
          <p:cNvPr id="308" name="CustomShape 3"/>
          <p:cNvSpPr/>
          <p:nvPr/>
        </p:nvSpPr>
        <p:spPr>
          <a:xfrm>
            <a:off x="324000" y="2353320"/>
            <a:ext cx="11541240" cy="3952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En este contexto fue importante considerar lo siguiente:</a:t>
            </a:r>
            <a:endParaRPr lang="es-MX" sz="1800" b="0" strike="noStrike" spc="-1">
              <a:solidFill>
                <a:srgbClr val="000000"/>
              </a:solidFill>
              <a:uFill>
                <a:solidFill>
                  <a:srgbClr val="FFFFFF"/>
                </a:solidFill>
              </a:uFill>
              <a:latin typeface="Arial"/>
            </a:endParaRPr>
          </a:p>
        </p:txBody>
      </p:sp>
      <p:sp>
        <p:nvSpPr>
          <p:cNvPr id="309" name="CustomShape 4"/>
          <p:cNvSpPr/>
          <p:nvPr/>
        </p:nvSpPr>
        <p:spPr>
          <a:xfrm>
            <a:off x="-19080" y="1333440"/>
            <a:ext cx="7057800" cy="343080"/>
          </a:xfrm>
          <a:custGeom>
            <a:avLst/>
            <a:gdLst/>
            <a:ahLst/>
            <a:cxnLst/>
            <a:rect l="l" t="t" r="r" b="b"/>
            <a:pathLst>
              <a:path w="2212" h="207">
                <a:moveTo>
                  <a:pt x="0" y="46"/>
                </a:moveTo>
                <a:cubicBezTo>
                  <a:pt x="0" y="58"/>
                  <a:pt x="0" y="58"/>
                  <a:pt x="0" y="58"/>
                </a:cubicBezTo>
                <a:cubicBezTo>
                  <a:pt x="105" y="39"/>
                  <a:pt x="156" y="30"/>
                  <a:pt x="281" y="32"/>
                </a:cubicBezTo>
                <a:cubicBezTo>
                  <a:pt x="416" y="40"/>
                  <a:pt x="551" y="73"/>
                  <a:pt x="738" y="110"/>
                </a:cubicBezTo>
                <a:cubicBezTo>
                  <a:pt x="924" y="149"/>
                  <a:pt x="1095" y="179"/>
                  <a:pt x="1095" y="179"/>
                </a:cubicBezTo>
                <a:cubicBezTo>
                  <a:pt x="1095" y="179"/>
                  <a:pt x="1268" y="207"/>
                  <a:pt x="1460" y="202"/>
                </a:cubicBezTo>
                <a:cubicBezTo>
                  <a:pt x="1652" y="202"/>
                  <a:pt x="1858" y="156"/>
                  <a:pt x="1924" y="137"/>
                </a:cubicBezTo>
                <a:cubicBezTo>
                  <a:pt x="2048" y="104"/>
                  <a:pt x="2115" y="76"/>
                  <a:pt x="2212" y="30"/>
                </a:cubicBezTo>
                <a:cubicBezTo>
                  <a:pt x="2108" y="57"/>
                  <a:pt x="2039" y="75"/>
                  <a:pt x="1916" y="107"/>
                </a:cubicBezTo>
                <a:cubicBezTo>
                  <a:pt x="1850" y="126"/>
                  <a:pt x="1648" y="171"/>
                  <a:pt x="1459" y="171"/>
                </a:cubicBezTo>
                <a:cubicBezTo>
                  <a:pt x="1270" y="176"/>
                  <a:pt x="1099" y="148"/>
                  <a:pt x="1100" y="148"/>
                </a:cubicBezTo>
                <a:cubicBezTo>
                  <a:pt x="1100" y="148"/>
                  <a:pt x="930" y="118"/>
                  <a:pt x="744" y="80"/>
                </a:cubicBezTo>
                <a:cubicBezTo>
                  <a:pt x="558" y="43"/>
                  <a:pt x="388" y="6"/>
                  <a:pt x="282" y="1"/>
                </a:cubicBezTo>
                <a:cubicBezTo>
                  <a:pt x="189" y="0"/>
                  <a:pt x="75" y="9"/>
                  <a:pt x="0" y="46"/>
                </a:cubicBezTo>
                <a:close/>
              </a:path>
            </a:pathLst>
          </a:custGeom>
          <a:solidFill>
            <a:srgbClr val="C00000"/>
          </a:solidFill>
          <a:ln>
            <a:noFill/>
          </a:ln>
        </p:spPr>
        <p:style>
          <a:lnRef idx="0">
            <a:scrgbClr r="0" g="0" b="0"/>
          </a:lnRef>
          <a:fillRef idx="0">
            <a:scrgbClr r="0" g="0" b="0"/>
          </a:fillRef>
          <a:effectRef idx="0">
            <a:scrgbClr r="0" g="0" b="0"/>
          </a:effectRef>
          <a:fontRef idx="minor"/>
        </p:style>
      </p:sp>
      <p:sp>
        <p:nvSpPr>
          <p:cNvPr id="310" name="CustomShape 5"/>
          <p:cNvSpPr/>
          <p:nvPr/>
        </p:nvSpPr>
        <p:spPr>
          <a:xfrm>
            <a:off x="-19080" y="1227600"/>
            <a:ext cx="9315000" cy="554400"/>
          </a:xfrm>
          <a:custGeom>
            <a:avLst/>
            <a:gdLst/>
            <a:ahLst/>
            <a:cxnLst/>
            <a:rect l="l" t="t" r="r" b="b"/>
            <a:pathLst>
              <a:path w="3260" h="257">
                <a:moveTo>
                  <a:pt x="0" y="181"/>
                </a:moveTo>
                <a:cubicBezTo>
                  <a:pt x="0" y="195"/>
                  <a:pt x="0" y="195"/>
                  <a:pt x="0" y="195"/>
                </a:cubicBezTo>
                <a:cubicBezTo>
                  <a:pt x="114" y="194"/>
                  <a:pt x="295" y="166"/>
                  <a:pt x="441" y="134"/>
                </a:cubicBezTo>
                <a:cubicBezTo>
                  <a:pt x="538" y="110"/>
                  <a:pt x="832" y="51"/>
                  <a:pt x="1106" y="44"/>
                </a:cubicBezTo>
                <a:cubicBezTo>
                  <a:pt x="1380" y="32"/>
                  <a:pt x="1629" y="65"/>
                  <a:pt x="1629" y="64"/>
                </a:cubicBezTo>
                <a:cubicBezTo>
                  <a:pt x="1629" y="63"/>
                  <a:pt x="1877" y="91"/>
                  <a:pt x="2148" y="136"/>
                </a:cubicBezTo>
                <a:cubicBezTo>
                  <a:pt x="2420" y="177"/>
                  <a:pt x="2715" y="233"/>
                  <a:pt x="2816" y="240"/>
                </a:cubicBezTo>
                <a:cubicBezTo>
                  <a:pt x="3001" y="257"/>
                  <a:pt x="3108" y="250"/>
                  <a:pt x="3260" y="221"/>
                </a:cubicBezTo>
                <a:cubicBezTo>
                  <a:pt x="3106" y="230"/>
                  <a:pt x="3002" y="226"/>
                  <a:pt x="2819" y="209"/>
                </a:cubicBezTo>
                <a:cubicBezTo>
                  <a:pt x="2720" y="202"/>
                  <a:pt x="2426" y="147"/>
                  <a:pt x="2153" y="105"/>
                </a:cubicBezTo>
                <a:cubicBezTo>
                  <a:pt x="1882" y="60"/>
                  <a:pt x="1632" y="32"/>
                  <a:pt x="1632" y="33"/>
                </a:cubicBezTo>
                <a:cubicBezTo>
                  <a:pt x="1632" y="34"/>
                  <a:pt x="1382" y="0"/>
                  <a:pt x="1105" y="12"/>
                </a:cubicBezTo>
                <a:cubicBezTo>
                  <a:pt x="828" y="19"/>
                  <a:pt x="531" y="79"/>
                  <a:pt x="434" y="104"/>
                </a:cubicBezTo>
                <a:cubicBezTo>
                  <a:pt x="255" y="143"/>
                  <a:pt x="154" y="169"/>
                  <a:pt x="0" y="181"/>
                </a:cubicBezTo>
                <a:close/>
              </a:path>
            </a:pathLst>
          </a:custGeom>
          <a:solidFill>
            <a:srgbClr val="7A0000"/>
          </a:solidFill>
          <a:ln>
            <a:noFill/>
          </a:ln>
        </p:spPr>
        <p:style>
          <a:lnRef idx="0">
            <a:scrgbClr r="0" g="0" b="0"/>
          </a:lnRef>
          <a:fillRef idx="0">
            <a:scrgbClr r="0" g="0" b="0"/>
          </a:fillRef>
          <a:effectRef idx="0">
            <a:scrgbClr r="0" g="0" b="0"/>
          </a:effectRef>
          <a:fontRef idx="minor"/>
        </p:style>
      </p:sp>
      <p:pic>
        <p:nvPicPr>
          <p:cNvPr id="311" name="Picture 4"/>
          <p:cNvPicPr/>
          <p:nvPr/>
        </p:nvPicPr>
        <p:blipFill>
          <a:blip r:embed="rId2"/>
          <a:stretch/>
        </p:blipFill>
        <p:spPr>
          <a:xfrm>
            <a:off x="6551640" y="2851200"/>
            <a:ext cx="2541960" cy="2867040"/>
          </a:xfrm>
          <a:prstGeom prst="rect">
            <a:avLst/>
          </a:prstGeom>
          <a:ln>
            <a:noFill/>
          </a:ln>
        </p:spPr>
      </p:pic>
      <p:pic>
        <p:nvPicPr>
          <p:cNvPr id="312" name="Picture 6"/>
          <p:cNvPicPr/>
          <p:nvPr/>
        </p:nvPicPr>
        <p:blipFill>
          <a:blip r:embed="rId3"/>
          <a:stretch/>
        </p:blipFill>
        <p:spPr>
          <a:xfrm>
            <a:off x="10432080" y="3656160"/>
            <a:ext cx="1238040" cy="1257120"/>
          </a:xfrm>
          <a:prstGeom prst="rect">
            <a:avLst/>
          </a:prstGeom>
          <a:ln>
            <a:noFill/>
          </a:ln>
        </p:spPr>
      </p:pic>
      <p:pic>
        <p:nvPicPr>
          <p:cNvPr id="313" name="Picture 8"/>
          <p:cNvPicPr/>
          <p:nvPr/>
        </p:nvPicPr>
        <p:blipFill>
          <a:blip r:embed="rId4"/>
          <a:stretch/>
        </p:blipFill>
        <p:spPr>
          <a:xfrm>
            <a:off x="9124920" y="3646800"/>
            <a:ext cx="1275840" cy="1275840"/>
          </a:xfrm>
          <a:prstGeom prst="rect">
            <a:avLst/>
          </a:prstGeom>
          <a:ln>
            <a:noFill/>
          </a:ln>
        </p:spPr>
      </p:pic>
      <p:sp>
        <p:nvSpPr>
          <p:cNvPr id="314" name="CustomShape 6"/>
          <p:cNvSpPr/>
          <p:nvPr/>
        </p:nvSpPr>
        <p:spPr>
          <a:xfrm>
            <a:off x="324000" y="2856240"/>
            <a:ext cx="5942520" cy="3443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lstStyle/>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CRM fue creado específicamente para el entorno de las empresas grandes que cuentan con muchos clientes y poseen una infrestructura enorme.</a:t>
            </a:r>
            <a:endParaRPr lang="es-MX" sz="1800" b="0" strike="noStrike" spc="-1">
              <a:solidFill>
                <a:srgbClr val="000000"/>
              </a:solidFill>
              <a:uFill>
                <a:solidFill>
                  <a:srgbClr val="FFFFFF"/>
                </a:solidFill>
              </a:uFill>
              <a:latin typeface="Arial"/>
            </a:endParaRPr>
          </a:p>
          <a:p>
            <a:pPr marL="343080" indent="-342720">
              <a:lnSpc>
                <a:spcPct val="100000"/>
              </a:lnSpc>
              <a:buClr>
                <a:srgbClr val="000000"/>
              </a:buClr>
              <a:buFont typeface="Wingdings" charset="2"/>
              <a:buChar char=""/>
            </a:pPr>
            <a:r>
              <a:rPr lang="es-MX" sz="2000" b="0" strike="noStrike" spc="-1">
                <a:solidFill>
                  <a:srgbClr val="000000"/>
                </a:solidFill>
                <a:uFill>
                  <a:solidFill>
                    <a:srgbClr val="FFFFFF"/>
                  </a:solidFill>
                </a:uFill>
                <a:latin typeface="Calibri"/>
              </a:rPr>
              <a:t>La implantación de CRM, en el entorno de las pequeñas empresas, sigue siendo motivo de varias investigaciones y pruebas. Sin embargo, se pueden obtener valiosas lecciones sobre su uso en países en vías de desarrollo (donde predominan este tipo de empresas).</a:t>
            </a:r>
            <a:endParaRPr lang="es-MX" sz="1800" b="0" strike="noStrike" spc="-1">
              <a:solidFill>
                <a:srgbClr val="000000"/>
              </a:solidFill>
              <a:uFill>
                <a:solidFill>
                  <a:srgbClr val="FFFFFF"/>
                </a:solidFill>
              </a:uFill>
              <a:latin typeface="Arial"/>
            </a:endParaRPr>
          </a:p>
        </p:txBody>
      </p:sp>
      <p:sp>
        <p:nvSpPr>
          <p:cNvPr id="315" name="CustomShape 7"/>
          <p:cNvSpPr/>
          <p:nvPr/>
        </p:nvSpPr>
        <p:spPr>
          <a:xfrm>
            <a:off x="324000" y="6377760"/>
            <a:ext cx="1278000" cy="251280"/>
          </a:xfrm>
          <a:prstGeom prst="rect">
            <a:avLst/>
          </a:prstGeom>
          <a:gradFill>
            <a:gsLst>
              <a:gs pos="0">
                <a:srgbClr val="710000"/>
              </a:gs>
              <a:gs pos="50000">
                <a:srgbClr val="A10000"/>
              </a:gs>
              <a:gs pos="100000">
                <a:srgbClr val="BF0000"/>
              </a:gs>
            </a:gsLst>
            <a:lin ang="0"/>
          </a:gradFill>
          <a:ln w="1260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Problemática</a:t>
            </a:r>
            <a:endParaRPr lang="es-MX" sz="1800" b="0" strike="noStrike" spc="-1">
              <a:solidFill>
                <a:srgbClr val="000000"/>
              </a:solidFill>
              <a:uFill>
                <a:solidFill>
                  <a:srgbClr val="FFFFFF"/>
                </a:solidFill>
              </a:uFill>
              <a:latin typeface="Arial"/>
            </a:endParaRPr>
          </a:p>
        </p:txBody>
      </p:sp>
      <p:sp>
        <p:nvSpPr>
          <p:cNvPr id="316" name="CustomShape 8"/>
          <p:cNvSpPr/>
          <p:nvPr/>
        </p:nvSpPr>
        <p:spPr>
          <a:xfrm>
            <a:off x="1635840" y="6371640"/>
            <a:ext cx="90576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Hipótesis</a:t>
            </a:r>
            <a:endParaRPr lang="es-MX" sz="1800" b="0" strike="noStrike" spc="-1">
              <a:solidFill>
                <a:srgbClr val="000000"/>
              </a:solidFill>
              <a:uFill>
                <a:solidFill>
                  <a:srgbClr val="FFFFFF"/>
                </a:solidFill>
              </a:uFill>
              <a:latin typeface="Arial"/>
            </a:endParaRPr>
          </a:p>
        </p:txBody>
      </p:sp>
      <p:sp>
        <p:nvSpPr>
          <p:cNvPr id="317" name="CustomShape 9"/>
          <p:cNvSpPr/>
          <p:nvPr/>
        </p:nvSpPr>
        <p:spPr>
          <a:xfrm>
            <a:off x="2583720" y="6377760"/>
            <a:ext cx="104904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Objetivos</a:t>
            </a:r>
            <a:endParaRPr lang="es-MX" sz="1800" b="0" strike="noStrike" spc="-1">
              <a:solidFill>
                <a:srgbClr val="000000"/>
              </a:solidFill>
              <a:uFill>
                <a:solidFill>
                  <a:srgbClr val="FFFFFF"/>
                </a:solidFill>
              </a:uFill>
              <a:latin typeface="Arial"/>
            </a:endParaRPr>
          </a:p>
        </p:txBody>
      </p:sp>
      <p:sp>
        <p:nvSpPr>
          <p:cNvPr id="318" name="CustomShape 10"/>
          <p:cNvSpPr/>
          <p:nvPr/>
        </p:nvSpPr>
        <p:spPr>
          <a:xfrm>
            <a:off x="3674520" y="6371640"/>
            <a:ext cx="1677600" cy="251280"/>
          </a:xfrm>
          <a:prstGeom prst="rect">
            <a:avLst/>
          </a:prstGeom>
          <a:gradFill>
            <a:gsLst>
              <a:gs pos="0">
                <a:srgbClr val="710000"/>
              </a:gs>
              <a:gs pos="50000">
                <a:srgbClr val="A10000"/>
              </a:gs>
              <a:gs pos="100000">
                <a:srgbClr val="BF0000"/>
              </a:gs>
            </a:gsLst>
            <a:lin ang="0"/>
          </a:grad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1" strike="noStrike" spc="-1">
                <a:solidFill>
                  <a:srgbClr val="FFFFFF"/>
                </a:solidFill>
                <a:uFill>
                  <a:solidFill>
                    <a:srgbClr val="FFFFFF"/>
                  </a:solidFill>
                </a:uFill>
                <a:latin typeface="Calibri"/>
              </a:rPr>
              <a:t>Trabajo relacionado</a:t>
            </a:r>
            <a:endParaRPr lang="es-MX" sz="1800" b="0" strike="noStrike" spc="-1">
              <a:solidFill>
                <a:srgbClr val="000000"/>
              </a:solidFill>
              <a:uFill>
                <a:solidFill>
                  <a:srgbClr val="FFFFFF"/>
                </a:solidFill>
              </a:uFill>
              <a:latin typeface="Arial"/>
            </a:endParaRPr>
          </a:p>
        </p:txBody>
      </p:sp>
      <p:sp>
        <p:nvSpPr>
          <p:cNvPr id="319" name="CustomShape 11"/>
          <p:cNvSpPr/>
          <p:nvPr/>
        </p:nvSpPr>
        <p:spPr>
          <a:xfrm>
            <a:off x="5393160" y="6377760"/>
            <a:ext cx="98280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Solución</a:t>
            </a:r>
            <a:endParaRPr lang="es-MX" sz="1800" b="0" strike="noStrike" spc="-1">
              <a:solidFill>
                <a:srgbClr val="000000"/>
              </a:solidFill>
              <a:uFill>
                <a:solidFill>
                  <a:srgbClr val="FFFFFF"/>
                </a:solidFill>
              </a:uFill>
              <a:latin typeface="Arial"/>
            </a:endParaRPr>
          </a:p>
        </p:txBody>
      </p:sp>
      <p:sp>
        <p:nvSpPr>
          <p:cNvPr id="320" name="CustomShape 12"/>
          <p:cNvSpPr/>
          <p:nvPr/>
        </p:nvSpPr>
        <p:spPr>
          <a:xfrm>
            <a:off x="6418080" y="6371640"/>
            <a:ext cx="140004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Caso de estudio</a:t>
            </a:r>
            <a:endParaRPr lang="es-MX" sz="1800" b="0" strike="noStrike" spc="-1">
              <a:solidFill>
                <a:srgbClr val="000000"/>
              </a:solidFill>
              <a:uFill>
                <a:solidFill>
                  <a:srgbClr val="FFFFFF"/>
                </a:solidFill>
              </a:uFill>
              <a:latin typeface="Arial"/>
            </a:endParaRPr>
          </a:p>
        </p:txBody>
      </p:sp>
      <p:sp>
        <p:nvSpPr>
          <p:cNvPr id="321" name="CustomShape 13"/>
          <p:cNvSpPr/>
          <p:nvPr/>
        </p:nvSpPr>
        <p:spPr>
          <a:xfrm>
            <a:off x="7862400" y="6371640"/>
            <a:ext cx="1138680" cy="251280"/>
          </a:xfrm>
          <a:prstGeom prst="rect">
            <a:avLst/>
          </a:prstGeom>
          <a:noFill/>
          <a:ln w="28440">
            <a:solidFill>
              <a:srgbClr val="A50021"/>
            </a:solidFill>
            <a:round/>
          </a:ln>
        </p:spPr>
        <p:style>
          <a:lnRef idx="0">
            <a:scrgbClr r="0" g="0" b="0"/>
          </a:lnRef>
          <a:fillRef idx="0">
            <a:scrgbClr r="0" g="0" b="0"/>
          </a:fillRef>
          <a:effectRef idx="0">
            <a:scrgbClr r="0" g="0" b="0"/>
          </a:effectRef>
          <a:fontRef idx="minor"/>
        </p:style>
        <p:txBody>
          <a:bodyPr lIns="90000" tIns="45000" rIns="90000" bIns="45000" anchor="ctr"/>
          <a:lstStyle/>
          <a:p>
            <a:pPr algn="ctr">
              <a:lnSpc>
                <a:spcPct val="100000"/>
              </a:lnSpc>
            </a:pPr>
            <a:r>
              <a:rPr lang="es-MX" sz="1400" b="0" strike="noStrike" spc="-1">
                <a:solidFill>
                  <a:srgbClr val="000000"/>
                </a:solidFill>
                <a:uFill>
                  <a:solidFill>
                    <a:srgbClr val="FFFFFF"/>
                  </a:solidFill>
                </a:uFill>
                <a:latin typeface="Calibri"/>
              </a:rPr>
              <a:t>Conclusiones</a:t>
            </a:r>
            <a:endParaRPr lang="es-MX" sz="1800" b="0" strike="noStrike" spc="-1">
              <a:solidFill>
                <a:srgbClr val="000000"/>
              </a:solidFill>
              <a:uFill>
                <a:solidFill>
                  <a:srgbClr val="FFFFFF"/>
                </a:solidFill>
              </a:uFill>
              <a:latin typeface="Arial"/>
            </a:endParaRPr>
          </a:p>
        </p:txBody>
      </p:sp>
    </p:spTree>
  </p:cSld>
  <p:clrMapOvr>
    <a:masterClrMapping/>
  </p:clrMapOvr>
  <p:timing>
    <p:tnLst>
      <p:par>
        <p:cTn id="1" dur="indefinite" restart="never" nodeType="tmRoot">
          <p:childTnLst>
            <p:seq>
              <p:cTn id="2" nodeType="mainSeq"/>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Median</Template>
  <TotalTime>747</TotalTime>
  <Words>2548</Words>
  <Application>Microsoft Office PowerPoint</Application>
  <PresentationFormat>Personalizado</PresentationFormat>
  <Paragraphs>496</Paragraphs>
  <Slides>27</Slides>
  <Notes>5</Notes>
  <HiddenSlides>0</HiddenSlides>
  <MMClips>0</MMClips>
  <ScaleCrop>false</ScaleCrop>
  <HeadingPairs>
    <vt:vector size="6" baseType="variant">
      <vt:variant>
        <vt:lpstr>Fuentes usadas</vt:lpstr>
      </vt:variant>
      <vt:variant>
        <vt:i4>7</vt:i4>
      </vt:variant>
      <vt:variant>
        <vt:lpstr>Tema</vt:lpstr>
      </vt:variant>
      <vt:variant>
        <vt:i4>4</vt:i4>
      </vt:variant>
      <vt:variant>
        <vt:lpstr>Títulos de diapositiva</vt:lpstr>
      </vt:variant>
      <vt:variant>
        <vt:i4>27</vt:i4>
      </vt:variant>
    </vt:vector>
  </HeadingPairs>
  <TitlesOfParts>
    <vt:vector size="38" baseType="lpstr">
      <vt:lpstr>MS PGothic</vt:lpstr>
      <vt:lpstr>Arial</vt:lpstr>
      <vt:lpstr>Calibri</vt:lpstr>
      <vt:lpstr>DejaVu Sans</vt:lpstr>
      <vt:lpstr>Symbol</vt:lpstr>
      <vt:lpstr>Times New Roman</vt:lpstr>
      <vt:lpstr>Wingdings</vt:lpstr>
      <vt:lpstr>Office Theme</vt:lpstr>
      <vt:lpstr>Office Theme</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Company>Inscale GmbH</Company>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FP100_Science-Education-Templates_DE_16x9</dc:title>
  <dc:subject/>
  <dc:creator>PresentationLoad</dc:creator>
  <dc:description>Professional PowerPoint templates for download</dc:description>
  <cp:lastModifiedBy>CR7LuChiiTo0ox58</cp:lastModifiedBy>
  <cp:revision>458</cp:revision>
  <dcterms:created xsi:type="dcterms:W3CDTF">2010-05-21T10:35:54Z</dcterms:created>
  <dcterms:modified xsi:type="dcterms:W3CDTF">2016-11-25T14:43:14Z</dcterms:modified>
  <dc:language>es-MX</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Company">
    <vt:lpwstr>Inscale GmbH</vt:lpwstr>
  </property>
  <property fmtid="{D5CDD505-2E9C-101B-9397-08002B2CF9AE}" pid="4" name="HiddenSlides">
    <vt:i4>0</vt:i4>
  </property>
  <property fmtid="{D5CDD505-2E9C-101B-9397-08002B2CF9AE}" pid="5" name="HyperlinkBase">
    <vt:lpwstr>www.presentationload.com</vt:lpwstr>
  </property>
  <property fmtid="{D5CDD505-2E9C-101B-9397-08002B2CF9AE}" pid="6" name="HyperlinksChanged">
    <vt:bool>false</vt:bool>
  </property>
  <property fmtid="{D5CDD505-2E9C-101B-9397-08002B2CF9AE}" pid="7" name="LinksUpToDate">
    <vt:bool>false</vt:bool>
  </property>
  <property fmtid="{D5CDD505-2E9C-101B-9397-08002B2CF9AE}" pid="8" name="MMClips">
    <vt:i4>0</vt:i4>
  </property>
  <property fmtid="{D5CDD505-2E9C-101B-9397-08002B2CF9AE}" pid="9" name="Notes">
    <vt:i4>6</vt:i4>
  </property>
  <property fmtid="{D5CDD505-2E9C-101B-9397-08002B2CF9AE}" pid="10" name="PresentationFormat">
    <vt:lpwstr>Personalizado</vt:lpwstr>
  </property>
  <property fmtid="{D5CDD505-2E9C-101B-9397-08002B2CF9AE}" pid="11" name="ScaleCrop">
    <vt:bool>false</vt:bool>
  </property>
  <property fmtid="{D5CDD505-2E9C-101B-9397-08002B2CF9AE}" pid="12" name="ShareDoc">
    <vt:bool>false</vt:bool>
  </property>
  <property fmtid="{D5CDD505-2E9C-101B-9397-08002B2CF9AE}" pid="13" name="Slides">
    <vt:i4>27</vt:i4>
  </property>
</Properties>
</file>